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29"/>
  </p:notesMasterIdLst>
  <p:handoutMasterIdLst>
    <p:handoutMasterId r:id="rId30"/>
  </p:handoutMasterIdLst>
  <p:sldIdLst>
    <p:sldId id="256" r:id="rId2"/>
    <p:sldId id="289" r:id="rId3"/>
    <p:sldId id="277" r:id="rId4"/>
    <p:sldId id="258" r:id="rId5"/>
    <p:sldId id="303" r:id="rId6"/>
    <p:sldId id="260" r:id="rId7"/>
    <p:sldId id="291" r:id="rId8"/>
    <p:sldId id="292" r:id="rId9"/>
    <p:sldId id="297" r:id="rId10"/>
    <p:sldId id="271" r:id="rId11"/>
    <p:sldId id="293" r:id="rId12"/>
    <p:sldId id="298" r:id="rId13"/>
    <p:sldId id="299" r:id="rId14"/>
    <p:sldId id="301" r:id="rId15"/>
    <p:sldId id="300" r:id="rId16"/>
    <p:sldId id="302" r:id="rId17"/>
    <p:sldId id="261" r:id="rId18"/>
    <p:sldId id="306" r:id="rId19"/>
    <p:sldId id="309" r:id="rId20"/>
    <p:sldId id="305" r:id="rId21"/>
    <p:sldId id="288" r:id="rId22"/>
    <p:sldId id="285" r:id="rId23"/>
    <p:sldId id="286" r:id="rId24"/>
    <p:sldId id="287" r:id="rId25"/>
    <p:sldId id="310" r:id="rId26"/>
    <p:sldId id="311" r:id="rId27"/>
    <p:sldId id="307" r:id="rId28"/>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1182"/>
    <a:srgbClr val="FF4C00"/>
    <a:srgbClr val="EB5800"/>
    <a:srgbClr val="CF038F"/>
    <a:srgbClr val="FF8C00"/>
    <a:srgbClr val="0EC200"/>
    <a:srgbClr val="C2540A"/>
    <a:srgbClr val="E64E14"/>
    <a:srgbClr val="30CE00"/>
    <a:srgbClr val="FD518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90651C3A-4460-11DB-9652-00E08161165F}">
  <a:tblStyle styleId="{35758FB7-9AC5-4552-8A53-C91805E547FA}" styleName="テーマ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テーマ 1 - アクセント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テーマ 1 - アクセント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テーマ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テーマ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テーマ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テーマ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淡色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淡色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淡色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淡色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淡色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淡色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06799F8-075E-4A3A-A7F6-7FBC6576F1A4}" styleName="テーマ 2 - アクセント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テーマ 2 - アクセント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FD0F851-EC5A-4D38-B0AD-8093EC10F338}" styleName="淡色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淡色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A111915-BE36-4E01-A7E5-04B1672EAD32}" styleName="淡色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38B1855-1B75-4FBE-930C-398BA8C253C6}" styleName="テーマ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淡色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淡色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p:scale>
          <a:sx n="60" d="100"/>
          <a:sy n="60" d="100"/>
        </p:scale>
        <p:origin x="-1572" y="-1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hamadaippei:Documents:My%20Documents:&#39135;&#21697;&#35069;&#36896;&#26989;&#12398;&#22770;&#19978;&#39640;&#12289;&#22770;&#19978;&#21407;&#20385;&#12289;&#21942;&#26989;&#21033;&#30410;&#29575;&#12398;&#25512;&#3122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hamadaippei:Documents:My%20Documents:&#39135;&#21697;&#35069;&#36896;&#26989;&#12398;&#22770;&#19978;&#39640;&#12289;&#22770;&#19978;&#21407;&#20385;&#12289;&#21942;&#26989;&#21033;&#30410;&#29575;&#12398;&#25512;&#3122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hamadaippei:Documents:My%20Documents:&#39135;&#21697;&#35069;&#36896;&#26989;&#12398;&#22770;&#19978;&#39640;&#12289;&#22770;&#19978;&#21407;&#20385;&#12289;&#21942;&#26989;&#21033;&#30410;&#29575;&#12398;&#25512;&#3122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hamadaippei:Documents:My%20Documents:&#39135;&#21697;&#35069;&#36896;&#26989;&#12398;&#22770;&#19978;&#39640;&#12289;&#22770;&#19978;&#21407;&#20385;&#12289;&#21942;&#26989;&#21033;&#30410;&#29575;&#12398;&#25512;&#3122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ja-JP"/>
  <c:style val="18"/>
  <c:chart>
    <c:title>
      <c:tx>
        <c:rich>
          <a:bodyPr/>
          <a:lstStyle/>
          <a:p>
            <a:pPr>
              <a:defRPr/>
            </a:pPr>
            <a:r>
              <a:rPr lang="ja-JP" altLang="en-US"/>
              <a:t>食品製造業の売上高、売上原価、営業利益率の推移</a:t>
            </a:r>
          </a:p>
        </c:rich>
      </c:tx>
      <c:layout>
        <c:manualLayout>
          <c:xMode val="edge"/>
          <c:yMode val="edge"/>
          <c:x val="0.10165519231562001"/>
          <c:y val="2.4577572964669711E-2"/>
        </c:manualLayout>
      </c:layout>
    </c:title>
    <c:plotArea>
      <c:layout>
        <c:manualLayout>
          <c:layoutTarget val="inner"/>
          <c:xMode val="edge"/>
          <c:yMode val="edge"/>
          <c:x val="0.11994022344065602"/>
          <c:y val="0.17574893009985704"/>
          <c:w val="0.64572150994214705"/>
          <c:h val="0.73196401091803609"/>
        </c:manualLayout>
      </c:layout>
      <c:barChart>
        <c:barDir val="col"/>
        <c:grouping val="clustered"/>
        <c:ser>
          <c:idx val="0"/>
          <c:order val="0"/>
          <c:tx>
            <c:strRef>
              <c:f>Sheet1!$B$2</c:f>
              <c:strCache>
                <c:ptCount val="1"/>
                <c:pt idx="0">
                  <c:v>売上高</c:v>
                </c:pt>
              </c:strCache>
            </c:strRef>
          </c:tx>
          <c:dLbls>
            <c:dLblPos val="outEnd"/>
            <c:showVal val="1"/>
          </c:dLbls>
          <c:val>
            <c:numRef>
              <c:f>Sheet1!$B$3:$B$13</c:f>
              <c:numCache>
                <c:formatCode>0.0</c:formatCode>
                <c:ptCount val="11"/>
                <c:pt idx="0">
                  <c:v>48.8</c:v>
                </c:pt>
                <c:pt idx="1">
                  <c:v>51.6</c:v>
                </c:pt>
                <c:pt idx="2">
                  <c:v>42.7</c:v>
                </c:pt>
                <c:pt idx="3">
                  <c:v>44.7</c:v>
                </c:pt>
                <c:pt idx="4">
                  <c:v>41.8</c:v>
                </c:pt>
                <c:pt idx="5">
                  <c:v>45</c:v>
                </c:pt>
                <c:pt idx="6">
                  <c:v>43.9</c:v>
                </c:pt>
                <c:pt idx="7">
                  <c:v>47</c:v>
                </c:pt>
                <c:pt idx="8">
                  <c:v>44.8</c:v>
                </c:pt>
                <c:pt idx="9">
                  <c:v>51.3</c:v>
                </c:pt>
                <c:pt idx="10">
                  <c:v>43.9</c:v>
                </c:pt>
              </c:numCache>
            </c:numRef>
          </c:val>
        </c:ser>
        <c:dLbls/>
        <c:axId val="54113408"/>
        <c:axId val="54115328"/>
      </c:barChart>
      <c:lineChart>
        <c:grouping val="standard"/>
        <c:ser>
          <c:idx val="2"/>
          <c:order val="2"/>
          <c:tx>
            <c:strRef>
              <c:f>Sheet1!$D$2</c:f>
              <c:strCache>
                <c:ptCount val="1"/>
                <c:pt idx="0">
                  <c:v>営業利益率</c:v>
                </c:pt>
              </c:strCache>
            </c:strRef>
          </c:tx>
          <c:marker>
            <c:symbol val="none"/>
          </c:marker>
          <c:cat>
            <c:numRef>
              <c:f>Sheet1!$A$3:$A$13</c:f>
              <c:numCache>
                <c:formatCode>General</c:formatCode>
                <c:ptCount val="11"/>
                <c:pt idx="0">
                  <c:v>11</c:v>
                </c:pt>
                <c:pt idx="1">
                  <c:v>12</c:v>
                </c:pt>
                <c:pt idx="2">
                  <c:v>13</c:v>
                </c:pt>
                <c:pt idx="3">
                  <c:v>14</c:v>
                </c:pt>
                <c:pt idx="4">
                  <c:v>15</c:v>
                </c:pt>
                <c:pt idx="5">
                  <c:v>16</c:v>
                </c:pt>
                <c:pt idx="6">
                  <c:v>17</c:v>
                </c:pt>
                <c:pt idx="7">
                  <c:v>18</c:v>
                </c:pt>
                <c:pt idx="8">
                  <c:v>19</c:v>
                </c:pt>
                <c:pt idx="9">
                  <c:v>20</c:v>
                </c:pt>
                <c:pt idx="10">
                  <c:v>21</c:v>
                </c:pt>
              </c:numCache>
            </c:numRef>
          </c:cat>
          <c:val>
            <c:numRef>
              <c:f>Sheet1!$D$3:$D$13</c:f>
              <c:numCache>
                <c:formatCode>0.0</c:formatCode>
                <c:ptCount val="11"/>
                <c:pt idx="0">
                  <c:v>3.7</c:v>
                </c:pt>
                <c:pt idx="1">
                  <c:v>3</c:v>
                </c:pt>
                <c:pt idx="2">
                  <c:v>2.9</c:v>
                </c:pt>
                <c:pt idx="3">
                  <c:v>2.8</c:v>
                </c:pt>
                <c:pt idx="4">
                  <c:v>3.3</c:v>
                </c:pt>
                <c:pt idx="5">
                  <c:v>3.2</c:v>
                </c:pt>
                <c:pt idx="6">
                  <c:v>2.8</c:v>
                </c:pt>
                <c:pt idx="7">
                  <c:v>2.4</c:v>
                </c:pt>
                <c:pt idx="8">
                  <c:v>2.7</c:v>
                </c:pt>
                <c:pt idx="9">
                  <c:v>1.9000000000000001</c:v>
                </c:pt>
                <c:pt idx="10">
                  <c:v>2</c:v>
                </c:pt>
              </c:numCache>
            </c:numRef>
          </c:val>
        </c:ser>
        <c:dLbls/>
        <c:marker val="1"/>
        <c:axId val="54113408"/>
        <c:axId val="54115328"/>
      </c:lineChart>
      <c:lineChart>
        <c:grouping val="standard"/>
        <c:ser>
          <c:idx val="1"/>
          <c:order val="1"/>
          <c:tx>
            <c:strRef>
              <c:f>Sheet1!$C$2</c:f>
              <c:strCache>
                <c:ptCount val="1"/>
                <c:pt idx="0">
                  <c:v>売上総利益率</c:v>
                </c:pt>
              </c:strCache>
            </c:strRef>
          </c:tx>
          <c:marker>
            <c:symbol val="none"/>
          </c:marker>
          <c:cat>
            <c:numRef>
              <c:f>Sheet1!$A$3:$A$13</c:f>
              <c:numCache>
                <c:formatCode>General</c:formatCode>
                <c:ptCount val="11"/>
                <c:pt idx="0">
                  <c:v>11</c:v>
                </c:pt>
                <c:pt idx="1">
                  <c:v>12</c:v>
                </c:pt>
                <c:pt idx="2">
                  <c:v>13</c:v>
                </c:pt>
                <c:pt idx="3">
                  <c:v>14</c:v>
                </c:pt>
                <c:pt idx="4">
                  <c:v>15</c:v>
                </c:pt>
                <c:pt idx="5">
                  <c:v>16</c:v>
                </c:pt>
                <c:pt idx="6">
                  <c:v>17</c:v>
                </c:pt>
                <c:pt idx="7">
                  <c:v>18</c:v>
                </c:pt>
                <c:pt idx="8">
                  <c:v>19</c:v>
                </c:pt>
                <c:pt idx="9">
                  <c:v>20</c:v>
                </c:pt>
                <c:pt idx="10">
                  <c:v>21</c:v>
                </c:pt>
              </c:numCache>
            </c:numRef>
          </c:cat>
          <c:val>
            <c:numRef>
              <c:f>Sheet1!$C$3:$C$13</c:f>
              <c:numCache>
                <c:formatCode>0.0</c:formatCode>
                <c:ptCount val="11"/>
                <c:pt idx="0">
                  <c:v>28</c:v>
                </c:pt>
                <c:pt idx="1">
                  <c:v>27</c:v>
                </c:pt>
                <c:pt idx="2">
                  <c:v>28</c:v>
                </c:pt>
                <c:pt idx="3">
                  <c:v>26.7</c:v>
                </c:pt>
                <c:pt idx="4">
                  <c:v>26.3</c:v>
                </c:pt>
                <c:pt idx="5">
                  <c:v>27.3</c:v>
                </c:pt>
                <c:pt idx="6">
                  <c:v>27.4</c:v>
                </c:pt>
                <c:pt idx="7">
                  <c:v>27.4</c:v>
                </c:pt>
                <c:pt idx="8">
                  <c:v>25.9</c:v>
                </c:pt>
                <c:pt idx="9">
                  <c:v>24.1</c:v>
                </c:pt>
                <c:pt idx="10">
                  <c:v>27.3</c:v>
                </c:pt>
              </c:numCache>
            </c:numRef>
          </c:val>
        </c:ser>
        <c:dLbls/>
        <c:marker val="1"/>
        <c:axId val="83933824"/>
        <c:axId val="83932288"/>
      </c:lineChart>
      <c:catAx>
        <c:axId val="54113408"/>
        <c:scaling>
          <c:orientation val="minMax"/>
        </c:scaling>
        <c:axPos val="b"/>
        <c:title>
          <c:tx>
            <c:rich>
              <a:bodyPr/>
              <a:lstStyle/>
              <a:p>
                <a:pPr>
                  <a:defRPr/>
                </a:pPr>
                <a:r>
                  <a:rPr lang="ja-JP" altLang="en-US"/>
                  <a:t>年（平成）</a:t>
                </a:r>
              </a:p>
            </c:rich>
          </c:tx>
          <c:layout>
            <c:manualLayout>
              <c:xMode val="edge"/>
              <c:yMode val="edge"/>
              <c:x val="0.75662848214111023"/>
              <c:y val="0.93285430262729307"/>
            </c:manualLayout>
          </c:layout>
        </c:title>
        <c:tickLblPos val="nextTo"/>
        <c:txPr>
          <a:bodyPr/>
          <a:lstStyle/>
          <a:p>
            <a:pPr>
              <a:defRPr sz="1400"/>
            </a:pPr>
            <a:endParaRPr lang="ja-JP"/>
          </a:p>
        </c:txPr>
        <c:crossAx val="54115328"/>
        <c:crosses val="autoZero"/>
        <c:auto val="1"/>
        <c:lblAlgn val="ctr"/>
        <c:lblOffset val="100"/>
      </c:catAx>
      <c:valAx>
        <c:axId val="54115328"/>
        <c:scaling>
          <c:orientation val="minMax"/>
        </c:scaling>
        <c:axPos val="l"/>
        <c:majorGridlines/>
        <c:title>
          <c:tx>
            <c:rich>
              <a:bodyPr rot="0" vert="horz"/>
              <a:lstStyle/>
              <a:p>
                <a:pPr>
                  <a:defRPr/>
                </a:pPr>
                <a:r>
                  <a:rPr lang="ja-JP" altLang="en-US"/>
                  <a:t>兆円</a:t>
                </a:r>
              </a:p>
            </c:rich>
          </c:tx>
          <c:layout>
            <c:manualLayout>
              <c:xMode val="edge"/>
              <c:yMode val="edge"/>
              <c:x val="2.7923211169284506E-2"/>
              <c:y val="0.10583328653105202"/>
            </c:manualLayout>
          </c:layout>
        </c:title>
        <c:numFmt formatCode="0.0" sourceLinked="1"/>
        <c:tickLblPos val="nextTo"/>
        <c:txPr>
          <a:bodyPr/>
          <a:lstStyle/>
          <a:p>
            <a:pPr>
              <a:defRPr sz="1400"/>
            </a:pPr>
            <a:endParaRPr lang="ja-JP"/>
          </a:p>
        </c:txPr>
        <c:crossAx val="54113408"/>
        <c:crosses val="autoZero"/>
        <c:crossBetween val="between"/>
      </c:valAx>
      <c:valAx>
        <c:axId val="83932288"/>
        <c:scaling>
          <c:orientation val="minMax"/>
          <c:max val="40"/>
          <c:min val="0"/>
        </c:scaling>
        <c:axPos val="r"/>
        <c:numFmt formatCode="0.0" sourceLinked="1"/>
        <c:tickLblPos val="nextTo"/>
        <c:txPr>
          <a:bodyPr/>
          <a:lstStyle/>
          <a:p>
            <a:pPr>
              <a:defRPr sz="1400"/>
            </a:pPr>
            <a:endParaRPr lang="ja-JP"/>
          </a:p>
        </c:txPr>
        <c:crossAx val="83933824"/>
        <c:crosses val="max"/>
        <c:crossBetween val="between"/>
      </c:valAx>
      <c:catAx>
        <c:axId val="83933824"/>
        <c:scaling>
          <c:orientation val="minMax"/>
        </c:scaling>
        <c:delete val="1"/>
        <c:axPos val="b"/>
        <c:numFmt formatCode="General" sourceLinked="1"/>
        <c:tickLblPos val="none"/>
        <c:crossAx val="83932288"/>
        <c:crosses val="autoZero"/>
        <c:auto val="1"/>
        <c:lblAlgn val="ctr"/>
        <c:lblOffset val="100"/>
      </c:catAx>
    </c:plotArea>
    <c:legend>
      <c:legendPos val="r"/>
      <c:layout>
        <c:manualLayout>
          <c:xMode val="edge"/>
          <c:yMode val="edge"/>
          <c:x val="0.83748794755595291"/>
          <c:y val="0.41646219686162606"/>
          <c:w val="0.14951108824852302"/>
          <c:h val="0.30858750716074912"/>
        </c:manualLayout>
      </c:layout>
      <c:txPr>
        <a:bodyPr/>
        <a:lstStyle/>
        <a:p>
          <a:pPr>
            <a:defRPr sz="1400"/>
          </a:pPr>
          <a:endParaRPr lang="ja-JP"/>
        </a:p>
      </c:txPr>
    </c:legend>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ja-JP"/>
  <c:style val="18"/>
  <c:chart>
    <c:title>
      <c:tx>
        <c:rich>
          <a:bodyPr/>
          <a:lstStyle/>
          <a:p>
            <a:pPr>
              <a:defRPr/>
            </a:pPr>
            <a:r>
              <a:rPr lang="ja-JP" altLang="en-US"/>
              <a:t>菓子類を比較・検討する際、 重視する内容</a:t>
            </a:r>
          </a:p>
        </c:rich>
      </c:tx>
      <c:layout/>
    </c:title>
    <c:plotArea>
      <c:layout/>
      <c:lineChart>
        <c:grouping val="standard"/>
        <c:ser>
          <c:idx val="0"/>
          <c:order val="0"/>
          <c:tx>
            <c:strRef>
              <c:f>Sheet1!$B$46</c:f>
              <c:strCache>
                <c:ptCount val="1"/>
                <c:pt idx="0">
                  <c:v>品質•性能</c:v>
                </c:pt>
              </c:strCache>
            </c:strRef>
          </c:tx>
          <c:spPr>
            <a:ln>
              <a:solidFill>
                <a:schemeClr val="bg2">
                  <a:lumMod val="75000"/>
                </a:schemeClr>
              </a:solidFill>
            </a:ln>
          </c:spPr>
          <c:marker>
            <c:spPr>
              <a:solidFill>
                <a:schemeClr val="bg2">
                  <a:lumMod val="90000"/>
                </a:schemeClr>
              </a:solidFill>
            </c:spPr>
          </c:marker>
          <c:cat>
            <c:numRef>
              <c:f>Sheet1!$A$47:$A$52</c:f>
              <c:numCache>
                <c:formatCode>General</c:formatCode>
                <c:ptCount val="6"/>
                <c:pt idx="0">
                  <c:v>2005</c:v>
                </c:pt>
                <c:pt idx="1">
                  <c:v>2006</c:v>
                </c:pt>
                <c:pt idx="2">
                  <c:v>2007</c:v>
                </c:pt>
                <c:pt idx="3">
                  <c:v>2008</c:v>
                </c:pt>
                <c:pt idx="4">
                  <c:v>2009</c:v>
                </c:pt>
                <c:pt idx="5">
                  <c:v>2010</c:v>
                </c:pt>
              </c:numCache>
            </c:numRef>
          </c:cat>
          <c:val>
            <c:numRef>
              <c:f>Sheet1!$B$47:$B$52</c:f>
              <c:numCache>
                <c:formatCode>0.0%</c:formatCode>
                <c:ptCount val="6"/>
                <c:pt idx="0">
                  <c:v>0.55000000000000004</c:v>
                </c:pt>
                <c:pt idx="1">
                  <c:v>0.49000000000000005</c:v>
                </c:pt>
                <c:pt idx="2">
                  <c:v>0.52</c:v>
                </c:pt>
                <c:pt idx="3">
                  <c:v>0.54</c:v>
                </c:pt>
                <c:pt idx="4">
                  <c:v>0.55000000000000004</c:v>
                </c:pt>
                <c:pt idx="5">
                  <c:v>0.51</c:v>
                </c:pt>
              </c:numCache>
            </c:numRef>
          </c:val>
        </c:ser>
        <c:ser>
          <c:idx val="1"/>
          <c:order val="1"/>
          <c:tx>
            <c:strRef>
              <c:f>Sheet1!$C$46</c:f>
              <c:strCache>
                <c:ptCount val="1"/>
                <c:pt idx="0">
                  <c:v>使用経験</c:v>
                </c:pt>
              </c:strCache>
            </c:strRef>
          </c:tx>
          <c:spPr>
            <a:ln>
              <a:solidFill>
                <a:srgbClr val="FF204D"/>
              </a:solidFill>
            </a:ln>
          </c:spPr>
          <c:marker>
            <c:spPr>
              <a:solidFill>
                <a:srgbClr val="FF0C5B"/>
              </a:solidFill>
              <a:ln>
                <a:solidFill>
                  <a:srgbClr val="FF204D"/>
                </a:solidFill>
              </a:ln>
            </c:spPr>
          </c:marker>
          <c:cat>
            <c:numRef>
              <c:f>Sheet1!$A$47:$A$52</c:f>
              <c:numCache>
                <c:formatCode>General</c:formatCode>
                <c:ptCount val="6"/>
                <c:pt idx="0">
                  <c:v>2005</c:v>
                </c:pt>
                <c:pt idx="1">
                  <c:v>2006</c:v>
                </c:pt>
                <c:pt idx="2">
                  <c:v>2007</c:v>
                </c:pt>
                <c:pt idx="3">
                  <c:v>2008</c:v>
                </c:pt>
                <c:pt idx="4">
                  <c:v>2009</c:v>
                </c:pt>
                <c:pt idx="5">
                  <c:v>2010</c:v>
                </c:pt>
              </c:numCache>
            </c:numRef>
          </c:cat>
          <c:val>
            <c:numRef>
              <c:f>Sheet1!$C$47:$C$52</c:f>
              <c:numCache>
                <c:formatCode>0.0%</c:formatCode>
                <c:ptCount val="6"/>
                <c:pt idx="0">
                  <c:v>0.47000000000000003</c:v>
                </c:pt>
                <c:pt idx="1">
                  <c:v>0.34</c:v>
                </c:pt>
                <c:pt idx="2">
                  <c:v>0.38000000000000006</c:v>
                </c:pt>
                <c:pt idx="3">
                  <c:v>0.42000000000000004</c:v>
                </c:pt>
                <c:pt idx="4">
                  <c:v>0.45</c:v>
                </c:pt>
                <c:pt idx="5">
                  <c:v>0.49000000000000005</c:v>
                </c:pt>
              </c:numCache>
            </c:numRef>
          </c:val>
        </c:ser>
        <c:ser>
          <c:idx val="2"/>
          <c:order val="2"/>
          <c:tx>
            <c:strRef>
              <c:f>Sheet1!$D$46</c:f>
              <c:strCache>
                <c:ptCount val="1"/>
                <c:pt idx="0">
                  <c:v>割安感</c:v>
                </c:pt>
              </c:strCache>
            </c:strRef>
          </c:tx>
          <c:spPr>
            <a:ln>
              <a:solidFill>
                <a:schemeClr val="bg2">
                  <a:lumMod val="75000"/>
                </a:schemeClr>
              </a:solidFill>
            </a:ln>
          </c:spPr>
          <c:marker>
            <c:spPr>
              <a:ln>
                <a:solidFill>
                  <a:schemeClr val="bg2">
                    <a:lumMod val="75000"/>
                  </a:schemeClr>
                </a:solidFill>
              </a:ln>
            </c:spPr>
          </c:marker>
          <c:cat>
            <c:numRef>
              <c:f>Sheet1!$A$47:$A$52</c:f>
              <c:numCache>
                <c:formatCode>General</c:formatCode>
                <c:ptCount val="6"/>
                <c:pt idx="0">
                  <c:v>2005</c:v>
                </c:pt>
                <c:pt idx="1">
                  <c:v>2006</c:v>
                </c:pt>
                <c:pt idx="2">
                  <c:v>2007</c:v>
                </c:pt>
                <c:pt idx="3">
                  <c:v>2008</c:v>
                </c:pt>
                <c:pt idx="4">
                  <c:v>2009</c:v>
                </c:pt>
                <c:pt idx="5">
                  <c:v>2010</c:v>
                </c:pt>
              </c:numCache>
            </c:numRef>
          </c:cat>
          <c:val>
            <c:numRef>
              <c:f>Sheet1!$D$47:$D$52</c:f>
              <c:numCache>
                <c:formatCode>0.0%</c:formatCode>
                <c:ptCount val="6"/>
                <c:pt idx="0">
                  <c:v>0.47000000000000003</c:v>
                </c:pt>
                <c:pt idx="1">
                  <c:v>0.44</c:v>
                </c:pt>
                <c:pt idx="2">
                  <c:v>0.43800000000000006</c:v>
                </c:pt>
                <c:pt idx="3">
                  <c:v>0.4</c:v>
                </c:pt>
                <c:pt idx="4">
                  <c:v>0.42800000000000005</c:v>
                </c:pt>
                <c:pt idx="5">
                  <c:v>0.43000000000000005</c:v>
                </c:pt>
              </c:numCache>
            </c:numRef>
          </c:val>
        </c:ser>
        <c:ser>
          <c:idx val="3"/>
          <c:order val="3"/>
          <c:tx>
            <c:strRef>
              <c:f>Sheet1!$E$46</c:f>
              <c:strCache>
                <c:ptCount val="1"/>
                <c:pt idx="0">
                  <c:v>周囲の評判</c:v>
                </c:pt>
              </c:strCache>
            </c:strRef>
          </c:tx>
          <c:spPr>
            <a:ln>
              <a:solidFill>
                <a:schemeClr val="bg2">
                  <a:lumMod val="75000"/>
                </a:schemeClr>
              </a:solidFill>
            </a:ln>
          </c:spPr>
          <c:marker>
            <c:spPr>
              <a:ln>
                <a:solidFill>
                  <a:schemeClr val="tx2">
                    <a:lumMod val="40000"/>
                    <a:lumOff val="60000"/>
                  </a:schemeClr>
                </a:solidFill>
              </a:ln>
            </c:spPr>
          </c:marker>
          <c:cat>
            <c:numRef>
              <c:f>Sheet1!$A$47:$A$52</c:f>
              <c:numCache>
                <c:formatCode>General</c:formatCode>
                <c:ptCount val="6"/>
                <c:pt idx="0">
                  <c:v>2005</c:v>
                </c:pt>
                <c:pt idx="1">
                  <c:v>2006</c:v>
                </c:pt>
                <c:pt idx="2">
                  <c:v>2007</c:v>
                </c:pt>
                <c:pt idx="3">
                  <c:v>2008</c:v>
                </c:pt>
                <c:pt idx="4">
                  <c:v>2009</c:v>
                </c:pt>
                <c:pt idx="5">
                  <c:v>2010</c:v>
                </c:pt>
              </c:numCache>
            </c:numRef>
          </c:cat>
          <c:val>
            <c:numRef>
              <c:f>Sheet1!$E$47:$E$52</c:f>
              <c:numCache>
                <c:formatCode>0.0%</c:formatCode>
                <c:ptCount val="6"/>
                <c:pt idx="0">
                  <c:v>0.39000000000000007</c:v>
                </c:pt>
                <c:pt idx="1">
                  <c:v>0.37000000000000005</c:v>
                </c:pt>
                <c:pt idx="2">
                  <c:v>0.36000000000000004</c:v>
                </c:pt>
                <c:pt idx="3">
                  <c:v>0.35700000000000004</c:v>
                </c:pt>
                <c:pt idx="4">
                  <c:v>0.37700000000000006</c:v>
                </c:pt>
                <c:pt idx="5">
                  <c:v>0.41000000000000003</c:v>
                </c:pt>
              </c:numCache>
            </c:numRef>
          </c:val>
        </c:ser>
        <c:ser>
          <c:idx val="4"/>
          <c:order val="4"/>
          <c:tx>
            <c:strRef>
              <c:f>Sheet1!$F$46</c:f>
              <c:strCache>
                <c:ptCount val="1"/>
                <c:pt idx="0">
                  <c:v>ブランド•メーカー</c:v>
                </c:pt>
              </c:strCache>
            </c:strRef>
          </c:tx>
          <c:spPr>
            <a:ln>
              <a:solidFill>
                <a:schemeClr val="bg2">
                  <a:lumMod val="75000"/>
                </a:schemeClr>
              </a:solidFill>
            </a:ln>
          </c:spPr>
          <c:marker>
            <c:spPr>
              <a:ln>
                <a:solidFill>
                  <a:schemeClr val="accent2">
                    <a:lumMod val="60000"/>
                    <a:lumOff val="40000"/>
                  </a:schemeClr>
                </a:solidFill>
              </a:ln>
            </c:spPr>
          </c:marker>
          <c:cat>
            <c:numRef>
              <c:f>Sheet1!$A$47:$A$52</c:f>
              <c:numCache>
                <c:formatCode>General</c:formatCode>
                <c:ptCount val="6"/>
                <c:pt idx="0">
                  <c:v>2005</c:v>
                </c:pt>
                <c:pt idx="1">
                  <c:v>2006</c:v>
                </c:pt>
                <c:pt idx="2">
                  <c:v>2007</c:v>
                </c:pt>
                <c:pt idx="3">
                  <c:v>2008</c:v>
                </c:pt>
                <c:pt idx="4">
                  <c:v>2009</c:v>
                </c:pt>
                <c:pt idx="5">
                  <c:v>2010</c:v>
                </c:pt>
              </c:numCache>
            </c:numRef>
          </c:cat>
          <c:val>
            <c:numRef>
              <c:f>Sheet1!$F$47:$F$52</c:f>
              <c:numCache>
                <c:formatCode>0.0%</c:formatCode>
                <c:ptCount val="6"/>
                <c:pt idx="0">
                  <c:v>0.27</c:v>
                </c:pt>
                <c:pt idx="1">
                  <c:v>0.24000000000000002</c:v>
                </c:pt>
                <c:pt idx="2">
                  <c:v>0.28000000000000003</c:v>
                </c:pt>
                <c:pt idx="3">
                  <c:v>0.32000000000000006</c:v>
                </c:pt>
                <c:pt idx="4">
                  <c:v>0.35000000000000003</c:v>
                </c:pt>
                <c:pt idx="5">
                  <c:v>0.31000000000000005</c:v>
                </c:pt>
              </c:numCache>
            </c:numRef>
          </c:val>
        </c:ser>
        <c:dLbls/>
        <c:marker val="1"/>
        <c:axId val="242225152"/>
        <c:axId val="242226688"/>
      </c:lineChart>
      <c:catAx>
        <c:axId val="242225152"/>
        <c:scaling>
          <c:orientation val="minMax"/>
        </c:scaling>
        <c:axPos val="b"/>
        <c:numFmt formatCode="General" sourceLinked="1"/>
        <c:tickLblPos val="nextTo"/>
        <c:txPr>
          <a:bodyPr/>
          <a:lstStyle/>
          <a:p>
            <a:pPr>
              <a:defRPr sz="1400"/>
            </a:pPr>
            <a:endParaRPr lang="ja-JP"/>
          </a:p>
        </c:txPr>
        <c:crossAx val="242226688"/>
        <c:crosses val="autoZero"/>
        <c:auto val="1"/>
        <c:lblAlgn val="ctr"/>
        <c:lblOffset val="100"/>
      </c:catAx>
      <c:valAx>
        <c:axId val="242226688"/>
        <c:scaling>
          <c:orientation val="minMax"/>
        </c:scaling>
        <c:axPos val="l"/>
        <c:majorGridlines/>
        <c:numFmt formatCode="0.0%" sourceLinked="1"/>
        <c:tickLblPos val="nextTo"/>
        <c:txPr>
          <a:bodyPr/>
          <a:lstStyle/>
          <a:p>
            <a:pPr>
              <a:defRPr sz="1400"/>
            </a:pPr>
            <a:endParaRPr lang="ja-JP"/>
          </a:p>
        </c:txPr>
        <c:crossAx val="242225152"/>
        <c:crosses val="autoZero"/>
        <c:crossBetween val="between"/>
      </c:valAx>
    </c:plotArea>
    <c:legend>
      <c:legendPos val="r"/>
      <c:layout/>
      <c:txPr>
        <a:bodyPr/>
        <a:lstStyle/>
        <a:p>
          <a:pPr>
            <a:defRPr sz="1400"/>
          </a:pPr>
          <a:endParaRPr lang="ja-JP"/>
        </a:p>
      </c:txPr>
    </c:legend>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ja-JP"/>
  <c:style val="18"/>
  <c:chart>
    <c:title>
      <c:tx>
        <c:rich>
          <a:bodyPr/>
          <a:lstStyle/>
          <a:p>
            <a:pPr>
              <a:defRPr/>
            </a:pPr>
            <a:r>
              <a:rPr lang="ja-JP" altLang="en-US"/>
              <a:t>菓子類を比較・検討する際、 重視する内容</a:t>
            </a:r>
          </a:p>
        </c:rich>
      </c:tx>
      <c:layout/>
    </c:title>
    <c:plotArea>
      <c:layout/>
      <c:lineChart>
        <c:grouping val="standard"/>
        <c:ser>
          <c:idx val="0"/>
          <c:order val="0"/>
          <c:tx>
            <c:strRef>
              <c:f>Sheet1!$B$46</c:f>
              <c:strCache>
                <c:ptCount val="1"/>
                <c:pt idx="0">
                  <c:v>品質•性能</c:v>
                </c:pt>
              </c:strCache>
            </c:strRef>
          </c:tx>
          <c:spPr>
            <a:ln>
              <a:solidFill>
                <a:schemeClr val="bg2">
                  <a:lumMod val="75000"/>
                </a:schemeClr>
              </a:solidFill>
            </a:ln>
          </c:spPr>
          <c:marker>
            <c:spPr>
              <a:solidFill>
                <a:schemeClr val="bg2">
                  <a:lumMod val="90000"/>
                </a:schemeClr>
              </a:solidFill>
            </c:spPr>
          </c:marker>
          <c:cat>
            <c:numRef>
              <c:f>Sheet1!$A$47:$A$52</c:f>
              <c:numCache>
                <c:formatCode>General</c:formatCode>
                <c:ptCount val="6"/>
                <c:pt idx="0">
                  <c:v>2005</c:v>
                </c:pt>
                <c:pt idx="1">
                  <c:v>2006</c:v>
                </c:pt>
                <c:pt idx="2">
                  <c:v>2007</c:v>
                </c:pt>
                <c:pt idx="3">
                  <c:v>2008</c:v>
                </c:pt>
                <c:pt idx="4">
                  <c:v>2009</c:v>
                </c:pt>
                <c:pt idx="5">
                  <c:v>2010</c:v>
                </c:pt>
              </c:numCache>
            </c:numRef>
          </c:cat>
          <c:val>
            <c:numRef>
              <c:f>Sheet1!$B$47:$B$52</c:f>
              <c:numCache>
                <c:formatCode>0.0%</c:formatCode>
                <c:ptCount val="6"/>
                <c:pt idx="0">
                  <c:v>0.55000000000000004</c:v>
                </c:pt>
                <c:pt idx="1">
                  <c:v>0.49000000000000005</c:v>
                </c:pt>
                <c:pt idx="2">
                  <c:v>0.52</c:v>
                </c:pt>
                <c:pt idx="3">
                  <c:v>0.54</c:v>
                </c:pt>
                <c:pt idx="4">
                  <c:v>0.55000000000000004</c:v>
                </c:pt>
                <c:pt idx="5">
                  <c:v>0.51</c:v>
                </c:pt>
              </c:numCache>
            </c:numRef>
          </c:val>
        </c:ser>
        <c:ser>
          <c:idx val="1"/>
          <c:order val="1"/>
          <c:tx>
            <c:strRef>
              <c:f>Sheet1!$C$46</c:f>
              <c:strCache>
                <c:ptCount val="1"/>
                <c:pt idx="0">
                  <c:v>使用経験</c:v>
                </c:pt>
              </c:strCache>
            </c:strRef>
          </c:tx>
          <c:spPr>
            <a:ln>
              <a:solidFill>
                <a:srgbClr val="FF204D"/>
              </a:solidFill>
            </a:ln>
          </c:spPr>
          <c:marker>
            <c:spPr>
              <a:solidFill>
                <a:srgbClr val="FF0C5B"/>
              </a:solidFill>
              <a:ln>
                <a:solidFill>
                  <a:srgbClr val="FF204D"/>
                </a:solidFill>
              </a:ln>
            </c:spPr>
          </c:marker>
          <c:cat>
            <c:numRef>
              <c:f>Sheet1!$A$47:$A$52</c:f>
              <c:numCache>
                <c:formatCode>General</c:formatCode>
                <c:ptCount val="6"/>
                <c:pt idx="0">
                  <c:v>2005</c:v>
                </c:pt>
                <c:pt idx="1">
                  <c:v>2006</c:v>
                </c:pt>
                <c:pt idx="2">
                  <c:v>2007</c:v>
                </c:pt>
                <c:pt idx="3">
                  <c:v>2008</c:v>
                </c:pt>
                <c:pt idx="4">
                  <c:v>2009</c:v>
                </c:pt>
                <c:pt idx="5">
                  <c:v>2010</c:v>
                </c:pt>
              </c:numCache>
            </c:numRef>
          </c:cat>
          <c:val>
            <c:numRef>
              <c:f>Sheet1!$C$47:$C$52</c:f>
              <c:numCache>
                <c:formatCode>0.0%</c:formatCode>
                <c:ptCount val="6"/>
                <c:pt idx="0">
                  <c:v>0.47000000000000003</c:v>
                </c:pt>
                <c:pt idx="1">
                  <c:v>0.34</c:v>
                </c:pt>
                <c:pt idx="2">
                  <c:v>0.38000000000000006</c:v>
                </c:pt>
                <c:pt idx="3">
                  <c:v>0.42000000000000004</c:v>
                </c:pt>
                <c:pt idx="4">
                  <c:v>0.45</c:v>
                </c:pt>
                <c:pt idx="5">
                  <c:v>0.49000000000000005</c:v>
                </c:pt>
              </c:numCache>
            </c:numRef>
          </c:val>
        </c:ser>
        <c:ser>
          <c:idx val="2"/>
          <c:order val="2"/>
          <c:tx>
            <c:strRef>
              <c:f>Sheet1!$D$46</c:f>
              <c:strCache>
                <c:ptCount val="1"/>
                <c:pt idx="0">
                  <c:v>割安感</c:v>
                </c:pt>
              </c:strCache>
            </c:strRef>
          </c:tx>
          <c:spPr>
            <a:ln>
              <a:solidFill>
                <a:schemeClr val="bg2">
                  <a:lumMod val="75000"/>
                </a:schemeClr>
              </a:solidFill>
            </a:ln>
          </c:spPr>
          <c:marker>
            <c:spPr>
              <a:ln>
                <a:solidFill>
                  <a:schemeClr val="bg2">
                    <a:lumMod val="75000"/>
                  </a:schemeClr>
                </a:solidFill>
              </a:ln>
            </c:spPr>
          </c:marker>
          <c:cat>
            <c:numRef>
              <c:f>Sheet1!$A$47:$A$52</c:f>
              <c:numCache>
                <c:formatCode>General</c:formatCode>
                <c:ptCount val="6"/>
                <c:pt idx="0">
                  <c:v>2005</c:v>
                </c:pt>
                <c:pt idx="1">
                  <c:v>2006</c:v>
                </c:pt>
                <c:pt idx="2">
                  <c:v>2007</c:v>
                </c:pt>
                <c:pt idx="3">
                  <c:v>2008</c:v>
                </c:pt>
                <c:pt idx="4">
                  <c:v>2009</c:v>
                </c:pt>
                <c:pt idx="5">
                  <c:v>2010</c:v>
                </c:pt>
              </c:numCache>
            </c:numRef>
          </c:cat>
          <c:val>
            <c:numRef>
              <c:f>Sheet1!$D$47:$D$52</c:f>
              <c:numCache>
                <c:formatCode>0.0%</c:formatCode>
                <c:ptCount val="6"/>
                <c:pt idx="0">
                  <c:v>0.47000000000000003</c:v>
                </c:pt>
                <c:pt idx="1">
                  <c:v>0.44</c:v>
                </c:pt>
                <c:pt idx="2">
                  <c:v>0.43800000000000006</c:v>
                </c:pt>
                <c:pt idx="3">
                  <c:v>0.4</c:v>
                </c:pt>
                <c:pt idx="4">
                  <c:v>0.42800000000000005</c:v>
                </c:pt>
                <c:pt idx="5">
                  <c:v>0.43000000000000005</c:v>
                </c:pt>
              </c:numCache>
            </c:numRef>
          </c:val>
        </c:ser>
        <c:ser>
          <c:idx val="3"/>
          <c:order val="3"/>
          <c:tx>
            <c:strRef>
              <c:f>Sheet1!$E$46</c:f>
              <c:strCache>
                <c:ptCount val="1"/>
                <c:pt idx="0">
                  <c:v>周囲の評判</c:v>
                </c:pt>
              </c:strCache>
            </c:strRef>
          </c:tx>
          <c:spPr>
            <a:ln>
              <a:solidFill>
                <a:schemeClr val="bg2">
                  <a:lumMod val="75000"/>
                </a:schemeClr>
              </a:solidFill>
            </a:ln>
          </c:spPr>
          <c:marker>
            <c:spPr>
              <a:ln>
                <a:solidFill>
                  <a:schemeClr val="tx2">
                    <a:lumMod val="40000"/>
                    <a:lumOff val="60000"/>
                  </a:schemeClr>
                </a:solidFill>
              </a:ln>
            </c:spPr>
          </c:marker>
          <c:cat>
            <c:numRef>
              <c:f>Sheet1!$A$47:$A$52</c:f>
              <c:numCache>
                <c:formatCode>General</c:formatCode>
                <c:ptCount val="6"/>
                <c:pt idx="0">
                  <c:v>2005</c:v>
                </c:pt>
                <c:pt idx="1">
                  <c:v>2006</c:v>
                </c:pt>
                <c:pt idx="2">
                  <c:v>2007</c:v>
                </c:pt>
                <c:pt idx="3">
                  <c:v>2008</c:v>
                </c:pt>
                <c:pt idx="4">
                  <c:v>2009</c:v>
                </c:pt>
                <c:pt idx="5">
                  <c:v>2010</c:v>
                </c:pt>
              </c:numCache>
            </c:numRef>
          </c:cat>
          <c:val>
            <c:numRef>
              <c:f>Sheet1!$E$47:$E$52</c:f>
              <c:numCache>
                <c:formatCode>0.0%</c:formatCode>
                <c:ptCount val="6"/>
                <c:pt idx="0">
                  <c:v>0.39000000000000007</c:v>
                </c:pt>
                <c:pt idx="1">
                  <c:v>0.37000000000000005</c:v>
                </c:pt>
                <c:pt idx="2">
                  <c:v>0.36000000000000004</c:v>
                </c:pt>
                <c:pt idx="3">
                  <c:v>0.35700000000000004</c:v>
                </c:pt>
                <c:pt idx="4">
                  <c:v>0.37700000000000006</c:v>
                </c:pt>
                <c:pt idx="5">
                  <c:v>0.41000000000000003</c:v>
                </c:pt>
              </c:numCache>
            </c:numRef>
          </c:val>
        </c:ser>
        <c:ser>
          <c:idx val="4"/>
          <c:order val="4"/>
          <c:tx>
            <c:strRef>
              <c:f>Sheet1!$F$46</c:f>
              <c:strCache>
                <c:ptCount val="1"/>
                <c:pt idx="0">
                  <c:v>ブランド•メーカー</c:v>
                </c:pt>
              </c:strCache>
            </c:strRef>
          </c:tx>
          <c:spPr>
            <a:ln>
              <a:solidFill>
                <a:schemeClr val="bg2">
                  <a:lumMod val="75000"/>
                </a:schemeClr>
              </a:solidFill>
            </a:ln>
          </c:spPr>
          <c:marker>
            <c:spPr>
              <a:ln>
                <a:solidFill>
                  <a:schemeClr val="accent2">
                    <a:lumMod val="60000"/>
                    <a:lumOff val="40000"/>
                  </a:schemeClr>
                </a:solidFill>
              </a:ln>
            </c:spPr>
          </c:marker>
          <c:cat>
            <c:numRef>
              <c:f>Sheet1!$A$47:$A$52</c:f>
              <c:numCache>
                <c:formatCode>General</c:formatCode>
                <c:ptCount val="6"/>
                <c:pt idx="0">
                  <c:v>2005</c:v>
                </c:pt>
                <c:pt idx="1">
                  <c:v>2006</c:v>
                </c:pt>
                <c:pt idx="2">
                  <c:v>2007</c:v>
                </c:pt>
                <c:pt idx="3">
                  <c:v>2008</c:v>
                </c:pt>
                <c:pt idx="4">
                  <c:v>2009</c:v>
                </c:pt>
                <c:pt idx="5">
                  <c:v>2010</c:v>
                </c:pt>
              </c:numCache>
            </c:numRef>
          </c:cat>
          <c:val>
            <c:numRef>
              <c:f>Sheet1!$F$47:$F$52</c:f>
              <c:numCache>
                <c:formatCode>0.0%</c:formatCode>
                <c:ptCount val="6"/>
                <c:pt idx="0">
                  <c:v>0.27</c:v>
                </c:pt>
                <c:pt idx="1">
                  <c:v>0.24000000000000002</c:v>
                </c:pt>
                <c:pt idx="2">
                  <c:v>0.28000000000000003</c:v>
                </c:pt>
                <c:pt idx="3">
                  <c:v>0.32000000000000006</c:v>
                </c:pt>
                <c:pt idx="4">
                  <c:v>0.35000000000000003</c:v>
                </c:pt>
                <c:pt idx="5">
                  <c:v>0.31000000000000005</c:v>
                </c:pt>
              </c:numCache>
            </c:numRef>
          </c:val>
        </c:ser>
        <c:dLbls/>
        <c:marker val="1"/>
        <c:axId val="242804608"/>
        <c:axId val="242806144"/>
      </c:lineChart>
      <c:catAx>
        <c:axId val="242804608"/>
        <c:scaling>
          <c:orientation val="minMax"/>
        </c:scaling>
        <c:axPos val="b"/>
        <c:numFmt formatCode="General" sourceLinked="1"/>
        <c:tickLblPos val="nextTo"/>
        <c:txPr>
          <a:bodyPr/>
          <a:lstStyle/>
          <a:p>
            <a:pPr>
              <a:defRPr sz="1400"/>
            </a:pPr>
            <a:endParaRPr lang="ja-JP"/>
          </a:p>
        </c:txPr>
        <c:crossAx val="242806144"/>
        <c:crosses val="autoZero"/>
        <c:auto val="1"/>
        <c:lblAlgn val="ctr"/>
        <c:lblOffset val="100"/>
      </c:catAx>
      <c:valAx>
        <c:axId val="242806144"/>
        <c:scaling>
          <c:orientation val="minMax"/>
        </c:scaling>
        <c:axPos val="l"/>
        <c:majorGridlines/>
        <c:numFmt formatCode="0.0%" sourceLinked="1"/>
        <c:tickLblPos val="nextTo"/>
        <c:txPr>
          <a:bodyPr/>
          <a:lstStyle/>
          <a:p>
            <a:pPr>
              <a:defRPr sz="1400"/>
            </a:pPr>
            <a:endParaRPr lang="ja-JP"/>
          </a:p>
        </c:txPr>
        <c:crossAx val="242804608"/>
        <c:crosses val="autoZero"/>
        <c:crossBetween val="between"/>
      </c:valAx>
    </c:plotArea>
    <c:legend>
      <c:legendPos val="r"/>
      <c:layout>
        <c:manualLayout>
          <c:xMode val="edge"/>
          <c:yMode val="edge"/>
          <c:x val="0.65200378445515106"/>
          <c:y val="0.30235964711870605"/>
          <c:w val="0.26258416605678103"/>
          <c:h val="0.45051105066283198"/>
        </c:manualLayout>
      </c:layout>
      <c:txPr>
        <a:bodyPr/>
        <a:lstStyle/>
        <a:p>
          <a:pPr>
            <a:defRPr sz="1400"/>
          </a:pPr>
          <a:endParaRPr lang="ja-JP"/>
        </a:p>
      </c:txPr>
    </c:legend>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ja-JP"/>
  <c:style val="18"/>
  <c:chart>
    <c:title>
      <c:tx>
        <c:rich>
          <a:bodyPr/>
          <a:lstStyle/>
          <a:p>
            <a:pPr>
              <a:defRPr/>
            </a:pPr>
            <a:r>
              <a:rPr lang="ja-JP" altLang="en-US"/>
              <a:t>食品製造業の売上高、売上原価、営業利益率の推移</a:t>
            </a:r>
          </a:p>
        </c:rich>
      </c:tx>
      <c:layout>
        <c:manualLayout>
          <c:xMode val="edge"/>
          <c:yMode val="edge"/>
          <c:x val="0.10165521453310401"/>
          <c:y val="3.0971848515045503E-3"/>
        </c:manualLayout>
      </c:layout>
    </c:title>
    <c:plotArea>
      <c:layout>
        <c:manualLayout>
          <c:layoutTarget val="inner"/>
          <c:xMode val="edge"/>
          <c:yMode val="edge"/>
          <c:x val="0.11994022344065602"/>
          <c:y val="0.17574893009985704"/>
          <c:w val="0.64572150994214705"/>
          <c:h val="0.73196401091803609"/>
        </c:manualLayout>
      </c:layout>
      <c:barChart>
        <c:barDir val="col"/>
        <c:grouping val="clustered"/>
        <c:ser>
          <c:idx val="0"/>
          <c:order val="0"/>
          <c:tx>
            <c:strRef>
              <c:f>Sheet1!$B$2</c:f>
              <c:strCache>
                <c:ptCount val="1"/>
                <c:pt idx="0">
                  <c:v>売上高</c:v>
                </c:pt>
              </c:strCache>
            </c:strRef>
          </c:tx>
          <c:dLbls>
            <c:dLblPos val="outEnd"/>
            <c:showVal val="1"/>
          </c:dLbls>
          <c:val>
            <c:numRef>
              <c:f>Sheet1!$B$3:$B$13</c:f>
              <c:numCache>
                <c:formatCode>0.0</c:formatCode>
                <c:ptCount val="11"/>
                <c:pt idx="0">
                  <c:v>48.8</c:v>
                </c:pt>
                <c:pt idx="1">
                  <c:v>51.6</c:v>
                </c:pt>
                <c:pt idx="2">
                  <c:v>42.7</c:v>
                </c:pt>
                <c:pt idx="3">
                  <c:v>44.7</c:v>
                </c:pt>
                <c:pt idx="4">
                  <c:v>41.8</c:v>
                </c:pt>
                <c:pt idx="5">
                  <c:v>45</c:v>
                </c:pt>
                <c:pt idx="6">
                  <c:v>43.9</c:v>
                </c:pt>
                <c:pt idx="7">
                  <c:v>47</c:v>
                </c:pt>
                <c:pt idx="8">
                  <c:v>44.8</c:v>
                </c:pt>
                <c:pt idx="9">
                  <c:v>51.3</c:v>
                </c:pt>
                <c:pt idx="10">
                  <c:v>43.9</c:v>
                </c:pt>
              </c:numCache>
            </c:numRef>
          </c:val>
        </c:ser>
        <c:dLbls/>
        <c:axId val="248905088"/>
        <c:axId val="267273728"/>
      </c:barChart>
      <c:lineChart>
        <c:grouping val="standard"/>
        <c:ser>
          <c:idx val="2"/>
          <c:order val="2"/>
          <c:tx>
            <c:strRef>
              <c:f>Sheet1!$D$2</c:f>
              <c:strCache>
                <c:ptCount val="1"/>
                <c:pt idx="0">
                  <c:v>営業利益率</c:v>
                </c:pt>
              </c:strCache>
            </c:strRef>
          </c:tx>
          <c:marker>
            <c:symbol val="none"/>
          </c:marker>
          <c:cat>
            <c:numRef>
              <c:f>Sheet1!$A$3:$A$13</c:f>
              <c:numCache>
                <c:formatCode>General</c:formatCode>
                <c:ptCount val="11"/>
                <c:pt idx="0">
                  <c:v>11</c:v>
                </c:pt>
                <c:pt idx="1">
                  <c:v>12</c:v>
                </c:pt>
                <c:pt idx="2">
                  <c:v>13</c:v>
                </c:pt>
                <c:pt idx="3">
                  <c:v>14</c:v>
                </c:pt>
                <c:pt idx="4">
                  <c:v>15</c:v>
                </c:pt>
                <c:pt idx="5">
                  <c:v>16</c:v>
                </c:pt>
                <c:pt idx="6">
                  <c:v>17</c:v>
                </c:pt>
                <c:pt idx="7">
                  <c:v>18</c:v>
                </c:pt>
                <c:pt idx="8">
                  <c:v>19</c:v>
                </c:pt>
                <c:pt idx="9">
                  <c:v>20</c:v>
                </c:pt>
                <c:pt idx="10">
                  <c:v>21</c:v>
                </c:pt>
              </c:numCache>
            </c:numRef>
          </c:cat>
          <c:val>
            <c:numRef>
              <c:f>Sheet1!$D$3:$D$13</c:f>
              <c:numCache>
                <c:formatCode>0.0</c:formatCode>
                <c:ptCount val="11"/>
                <c:pt idx="0">
                  <c:v>3.7</c:v>
                </c:pt>
                <c:pt idx="1">
                  <c:v>3</c:v>
                </c:pt>
                <c:pt idx="2">
                  <c:v>2.9</c:v>
                </c:pt>
                <c:pt idx="3">
                  <c:v>2.8</c:v>
                </c:pt>
                <c:pt idx="4">
                  <c:v>3.3</c:v>
                </c:pt>
                <c:pt idx="5">
                  <c:v>3.2</c:v>
                </c:pt>
                <c:pt idx="6">
                  <c:v>2.8</c:v>
                </c:pt>
                <c:pt idx="7">
                  <c:v>2.4</c:v>
                </c:pt>
                <c:pt idx="8">
                  <c:v>2.7</c:v>
                </c:pt>
                <c:pt idx="9">
                  <c:v>1.9000000000000001</c:v>
                </c:pt>
                <c:pt idx="10">
                  <c:v>2</c:v>
                </c:pt>
              </c:numCache>
            </c:numRef>
          </c:val>
        </c:ser>
        <c:dLbls/>
        <c:marker val="1"/>
        <c:axId val="248905088"/>
        <c:axId val="267273728"/>
      </c:lineChart>
      <c:lineChart>
        <c:grouping val="standard"/>
        <c:ser>
          <c:idx val="1"/>
          <c:order val="1"/>
          <c:tx>
            <c:strRef>
              <c:f>Sheet1!$C$2</c:f>
              <c:strCache>
                <c:ptCount val="1"/>
                <c:pt idx="0">
                  <c:v>売上総利益率</c:v>
                </c:pt>
              </c:strCache>
            </c:strRef>
          </c:tx>
          <c:marker>
            <c:symbol val="none"/>
          </c:marker>
          <c:cat>
            <c:numRef>
              <c:f>Sheet1!$A$3:$A$13</c:f>
              <c:numCache>
                <c:formatCode>General</c:formatCode>
                <c:ptCount val="11"/>
                <c:pt idx="0">
                  <c:v>11</c:v>
                </c:pt>
                <c:pt idx="1">
                  <c:v>12</c:v>
                </c:pt>
                <c:pt idx="2">
                  <c:v>13</c:v>
                </c:pt>
                <c:pt idx="3">
                  <c:v>14</c:v>
                </c:pt>
                <c:pt idx="4">
                  <c:v>15</c:v>
                </c:pt>
                <c:pt idx="5">
                  <c:v>16</c:v>
                </c:pt>
                <c:pt idx="6">
                  <c:v>17</c:v>
                </c:pt>
                <c:pt idx="7">
                  <c:v>18</c:v>
                </c:pt>
                <c:pt idx="8">
                  <c:v>19</c:v>
                </c:pt>
                <c:pt idx="9">
                  <c:v>20</c:v>
                </c:pt>
                <c:pt idx="10">
                  <c:v>21</c:v>
                </c:pt>
              </c:numCache>
            </c:numRef>
          </c:cat>
          <c:val>
            <c:numRef>
              <c:f>Sheet1!$C$3:$C$13</c:f>
              <c:numCache>
                <c:formatCode>0.0</c:formatCode>
                <c:ptCount val="11"/>
                <c:pt idx="0">
                  <c:v>28</c:v>
                </c:pt>
                <c:pt idx="1">
                  <c:v>27</c:v>
                </c:pt>
                <c:pt idx="2">
                  <c:v>28</c:v>
                </c:pt>
                <c:pt idx="3">
                  <c:v>26.7</c:v>
                </c:pt>
                <c:pt idx="4">
                  <c:v>26.3</c:v>
                </c:pt>
                <c:pt idx="5">
                  <c:v>27.3</c:v>
                </c:pt>
                <c:pt idx="6">
                  <c:v>27.4</c:v>
                </c:pt>
                <c:pt idx="7">
                  <c:v>27.4</c:v>
                </c:pt>
                <c:pt idx="8">
                  <c:v>25.9</c:v>
                </c:pt>
                <c:pt idx="9">
                  <c:v>24.1</c:v>
                </c:pt>
                <c:pt idx="10">
                  <c:v>27.3</c:v>
                </c:pt>
              </c:numCache>
            </c:numRef>
          </c:val>
        </c:ser>
        <c:dLbls/>
        <c:marker val="1"/>
        <c:axId val="267314304"/>
        <c:axId val="267275648"/>
      </c:lineChart>
      <c:catAx>
        <c:axId val="248905088"/>
        <c:scaling>
          <c:orientation val="minMax"/>
        </c:scaling>
        <c:axPos val="b"/>
        <c:title>
          <c:tx>
            <c:rich>
              <a:bodyPr/>
              <a:lstStyle/>
              <a:p>
                <a:pPr>
                  <a:defRPr/>
                </a:pPr>
                <a:r>
                  <a:rPr lang="ja-JP" altLang="en-US"/>
                  <a:t>年（平成）</a:t>
                </a:r>
              </a:p>
            </c:rich>
          </c:tx>
          <c:layout>
            <c:manualLayout>
              <c:xMode val="edge"/>
              <c:yMode val="edge"/>
              <c:x val="0.75662848214111023"/>
              <c:y val="0.93285430262729307"/>
            </c:manualLayout>
          </c:layout>
        </c:title>
        <c:tickLblPos val="nextTo"/>
        <c:txPr>
          <a:bodyPr/>
          <a:lstStyle/>
          <a:p>
            <a:pPr>
              <a:defRPr sz="1400"/>
            </a:pPr>
            <a:endParaRPr lang="ja-JP"/>
          </a:p>
        </c:txPr>
        <c:crossAx val="267273728"/>
        <c:crosses val="autoZero"/>
        <c:auto val="1"/>
        <c:lblAlgn val="ctr"/>
        <c:lblOffset val="100"/>
      </c:catAx>
      <c:valAx>
        <c:axId val="267273728"/>
        <c:scaling>
          <c:orientation val="minMax"/>
        </c:scaling>
        <c:axPos val="l"/>
        <c:majorGridlines/>
        <c:title>
          <c:tx>
            <c:rich>
              <a:bodyPr rot="0" vert="horz"/>
              <a:lstStyle/>
              <a:p>
                <a:pPr>
                  <a:defRPr/>
                </a:pPr>
                <a:r>
                  <a:rPr lang="ja-JP" altLang="en-US"/>
                  <a:t>兆円</a:t>
                </a:r>
              </a:p>
            </c:rich>
          </c:tx>
          <c:layout>
            <c:manualLayout>
              <c:xMode val="edge"/>
              <c:yMode val="edge"/>
              <c:x val="2.7923211169284506E-2"/>
              <c:y val="0.10583328653105202"/>
            </c:manualLayout>
          </c:layout>
        </c:title>
        <c:numFmt formatCode="0.0" sourceLinked="1"/>
        <c:tickLblPos val="nextTo"/>
        <c:txPr>
          <a:bodyPr/>
          <a:lstStyle/>
          <a:p>
            <a:pPr>
              <a:defRPr sz="1400"/>
            </a:pPr>
            <a:endParaRPr lang="ja-JP"/>
          </a:p>
        </c:txPr>
        <c:crossAx val="248905088"/>
        <c:crosses val="autoZero"/>
        <c:crossBetween val="between"/>
      </c:valAx>
      <c:valAx>
        <c:axId val="267275648"/>
        <c:scaling>
          <c:orientation val="minMax"/>
          <c:max val="40"/>
          <c:min val="0"/>
        </c:scaling>
        <c:axPos val="r"/>
        <c:numFmt formatCode="0.0" sourceLinked="1"/>
        <c:tickLblPos val="nextTo"/>
        <c:txPr>
          <a:bodyPr/>
          <a:lstStyle/>
          <a:p>
            <a:pPr>
              <a:defRPr sz="1400"/>
            </a:pPr>
            <a:endParaRPr lang="ja-JP"/>
          </a:p>
        </c:txPr>
        <c:crossAx val="267314304"/>
        <c:crosses val="max"/>
        <c:crossBetween val="between"/>
      </c:valAx>
      <c:catAx>
        <c:axId val="267314304"/>
        <c:scaling>
          <c:orientation val="minMax"/>
        </c:scaling>
        <c:delete val="1"/>
        <c:axPos val="b"/>
        <c:numFmt formatCode="General" sourceLinked="1"/>
        <c:tickLblPos val="none"/>
        <c:crossAx val="267275648"/>
        <c:crosses val="autoZero"/>
        <c:auto val="1"/>
        <c:lblAlgn val="ctr"/>
        <c:lblOffset val="100"/>
      </c:catAx>
    </c:plotArea>
    <c:legend>
      <c:legendPos val="r"/>
      <c:layout>
        <c:manualLayout>
          <c:xMode val="edge"/>
          <c:yMode val="edge"/>
          <c:x val="0.83748794755595291"/>
          <c:y val="0.41646219686162606"/>
          <c:w val="0.14951108824852302"/>
          <c:h val="0.30858750716074912"/>
        </c:manualLayout>
      </c:layout>
      <c:txPr>
        <a:bodyPr/>
        <a:lstStyle/>
        <a:p>
          <a:pPr>
            <a:defRPr sz="1400"/>
          </a:pPr>
          <a:endParaRPr lang="ja-JP"/>
        </a:p>
      </c:txPr>
    </c:legend>
    <c:plotVisOnly val="1"/>
    <c:dispBlanksAs val="gap"/>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5BC701F-EB50-3D42-9F37-7BB09A1B42E1}" type="datetimeFigureOut">
              <a:rPr kumimoji="1" lang="ja-JP" altLang="en-US" smtClean="0"/>
              <a:pPr/>
              <a:t>2013/9/9</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F0642B4-90C2-CA4A-8993-3428EF7967A5}" type="slidenum">
              <a:rPr kumimoji="1" lang="ja-JP" altLang="en-US" smtClean="0"/>
              <a:pPr/>
              <a:t>&lt;#&gt;</a:t>
            </a:fld>
            <a:endParaRPr kumimoji="1" lang="ja-JP" altLang="en-US"/>
          </a:p>
        </p:txBody>
      </p:sp>
    </p:spTree>
    <p:extLst>
      <p:ext uri="{BB962C8B-B14F-4D97-AF65-F5344CB8AC3E}">
        <p14:creationId xmlns:p14="http://schemas.microsoft.com/office/powerpoint/2010/main" xmlns="" val="28486515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xmlns="" val="818138367"/>
      </p:ext>
    </p:extLst>
  </p:cSld>
  <p:clrMap bg1="lt1" tx1="dk1" bg2="dk2" tx2="lt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Shape 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 name="Shape 2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 name="Shape 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 name="Shape 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仮説１　差異がでる　他の類似商品との　既存商品認知上の差異（「食べ方提案」知ってる人と知らない人）</a:t>
            </a:r>
            <a:endParaRPr kumimoji="1" lang="en-US" altLang="ja-JP" dirty="0" smtClean="0"/>
          </a:p>
          <a:p>
            <a:r>
              <a:rPr kumimoji="1" lang="ja-JP" altLang="en-US" dirty="0" smtClean="0"/>
              <a:t>仮説２　良い差異　イメージアップ？</a:t>
            </a:r>
            <a:endParaRPr kumimoji="1" lang="en-US" altLang="ja-JP" dirty="0" smtClean="0"/>
          </a:p>
        </p:txBody>
      </p:sp>
    </p:spTree>
    <p:extLst>
      <p:ext uri="{BB962C8B-B14F-4D97-AF65-F5344CB8AC3E}">
        <p14:creationId xmlns:p14="http://schemas.microsoft.com/office/powerpoint/2010/main" xmlns="" val="2805640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xmlns="" val="2647784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Shape 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 name="Shape 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
        <p:cNvGrpSpPr/>
        <p:nvPr/>
      </p:nvGrpSpPr>
      <p:grpSpPr>
        <a:xfrm>
          <a:off x="0" y="0"/>
          <a:ext cx="0" cy="0"/>
          <a:chOff x="0" y="0"/>
          <a:chExt cx="0" cy="0"/>
        </a:xfrm>
      </p:grpSpPr>
      <p:sp>
        <p:nvSpPr>
          <p:cNvPr id="38" name="Shape 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 name="Shape 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 name="Shape 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 name="Shape 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企業からの案</a:t>
            </a:r>
            <a:endParaRPr kumimoji="1" lang="ja-JP" altLang="en-US" dirty="0"/>
          </a:p>
        </p:txBody>
      </p:sp>
    </p:spTree>
    <p:extLst>
      <p:ext uri="{BB962C8B-B14F-4D97-AF65-F5344CB8AC3E}">
        <p14:creationId xmlns:p14="http://schemas.microsoft.com/office/powerpoint/2010/main" xmlns="" val="403305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企業からの案</a:t>
            </a:r>
            <a:endParaRPr kumimoji="1" lang="ja-JP" altLang="en-US" dirty="0"/>
          </a:p>
        </p:txBody>
      </p:sp>
    </p:spTree>
    <p:extLst>
      <p:ext uri="{BB962C8B-B14F-4D97-AF65-F5344CB8AC3E}">
        <p14:creationId xmlns:p14="http://schemas.microsoft.com/office/powerpoint/2010/main" xmlns="" val="403305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r>
              <a:rPr kumimoji="1" lang="ja-JP" altLang="en-US" dirty="0" smtClean="0"/>
              <a:t>消費者からの案</a:t>
            </a:r>
            <a:endParaRPr kumimoji="1" lang="ja-JP" altLang="en-US" dirty="0"/>
          </a:p>
        </p:txBody>
      </p:sp>
    </p:spTree>
    <p:extLst>
      <p:ext uri="{BB962C8B-B14F-4D97-AF65-F5344CB8AC3E}">
        <p14:creationId xmlns:p14="http://schemas.microsoft.com/office/powerpoint/2010/main" xmlns="" val="403305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 name="Shape 5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r>
              <a:rPr lang="ja-JP" altLang="en-US" dirty="0" smtClean="0"/>
              <a:t>判断基準</a:t>
            </a:r>
            <a:endParaRPr lang="en-US" altLang="ja-JP" dirty="0" smtClean="0"/>
          </a:p>
          <a:p>
            <a:r>
              <a:rPr lang="ja-JP" altLang="en-US" dirty="0" smtClean="0"/>
              <a:t>成功基準：消費者の「食べ方提案」を認知する前と認知した後で、その商品に対するイメージが向上する、もしくは他の類似商品との差別化が確認できる状態</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2111123"/>
            <a:ext cx="7772400" cy="1546474"/>
          </a:xfrm>
          <a:prstGeom prst="rect">
            <a:avLst/>
          </a:prstGeom>
          <a:noFill/>
          <a:ln>
            <a:noFill/>
          </a:ln>
        </p:spPr>
        <p:txBody>
          <a:bodyPr lIns="91425" tIns="91425" rIns="91425" bIns="91425" anchor="b" anchorCtr="0"/>
          <a:lstStyle>
            <a:lvl1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1pPr>
            <a:lvl2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2pPr>
            <a:lvl3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3pPr>
            <a:lvl4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4pPr>
            <a:lvl5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5pPr>
            <a:lvl6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6pPr>
            <a:lvl7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7pPr>
            <a:lvl8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8pPr>
            <a:lvl9pPr marL="0" indent="304800" algn="ctr" rtl="0">
              <a:spcBef>
                <a:spcPts val="0"/>
              </a:spcBef>
              <a:buClr>
                <a:schemeClr val="dk1"/>
              </a:buClr>
              <a:buSzPct val="100000"/>
              <a:buFont typeface="Arial"/>
              <a:buNone/>
              <a:defRPr sz="4800" b="1" i="0" u="none" strike="noStrike" cap="none" baseline="0">
                <a:solidFill>
                  <a:schemeClr val="dk1"/>
                </a:solidFill>
                <a:latin typeface="Arial"/>
                <a:ea typeface="Arial"/>
                <a:cs typeface="Arial"/>
                <a:sym typeface="Arial"/>
              </a:defRPr>
            </a:lvl9pPr>
          </a:lstStyle>
          <a:p>
            <a:endParaRPr/>
          </a:p>
        </p:txBody>
      </p:sp>
      <p:sp>
        <p:nvSpPr>
          <p:cNvPr id="9" name="Shape 9"/>
          <p:cNvSpPr txBox="1">
            <a:spLocks noGrp="1"/>
          </p:cNvSpPr>
          <p:nvPr>
            <p:ph type="subTitle" idx="1"/>
          </p:nvPr>
        </p:nvSpPr>
        <p:spPr>
          <a:xfrm>
            <a:off x="685800" y="3786737"/>
            <a:ext cx="7772400" cy="1046317"/>
          </a:xfrm>
          <a:prstGeom prst="rect">
            <a:avLst/>
          </a:prstGeom>
          <a:noFill/>
          <a:ln>
            <a:noFill/>
          </a:ln>
        </p:spPr>
        <p:txBody>
          <a:bodyPr lIns="91425" tIns="91425" rIns="91425" bIns="91425" anchor="t" anchorCtr="0"/>
          <a:lstStyle>
            <a:lvl1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1pPr>
            <a:lvl2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2pPr>
            <a:lvl3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3pPr>
            <a:lvl4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4pPr>
            <a:lvl5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5pPr>
            <a:lvl6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6pPr>
            <a:lvl7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7pPr>
            <a:lvl8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8pPr>
            <a:lvl9pPr marL="0" indent="190500" algn="ctr" rtl="0">
              <a:lnSpc>
                <a:spcPct val="100000"/>
              </a:lnSpc>
              <a:spcBef>
                <a:spcPts val="0"/>
              </a:spcBef>
              <a:spcAft>
                <a:spcPts val="0"/>
              </a:spcAft>
              <a:buClr>
                <a:schemeClr val="dk2"/>
              </a:buClr>
              <a:buSzPct val="100000"/>
              <a:buFont typeface="Arial"/>
              <a:buNone/>
              <a:defRPr sz="3000" b="0" i="0" u="none" strike="noStrike" cap="none" baseline="0">
                <a:solidFill>
                  <a:schemeClr val="dk2"/>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2" name="Shape 12"/>
          <p:cNvSpPr txBox="1">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rtl="0">
              <a:defRPr/>
            </a:lvl1pPr>
            <a:lvl2pPr marL="742950" indent="-285750" rtl="0">
              <a:defRPr/>
            </a:lvl2pPr>
            <a:lvl3pPr marL="1143000" indent="-228600" rtl="0">
              <a:defRPr/>
            </a:lvl3pPr>
            <a:lvl4pPr marL="1600200" indent="-228600"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
        <p:nvSpPr>
          <p:cNvPr id="15" name="Shape 15"/>
          <p:cNvSpPr txBox="1">
            <a:spLocks noGrp="1"/>
          </p:cNvSpPr>
          <p:nvPr>
            <p:ph type="body" idx="1"/>
          </p:nvPr>
        </p:nvSpPr>
        <p:spPr>
          <a:xfrm>
            <a:off x="457200"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
        <p:nvSpPr>
          <p:cNvPr id="16" name="Shape 16"/>
          <p:cNvSpPr txBox="1">
            <a:spLocks noGrp="1"/>
          </p:cNvSpPr>
          <p:nvPr>
            <p:ph type="body" idx="2"/>
          </p:nvPr>
        </p:nvSpPr>
        <p:spPr>
          <a:xfrm>
            <a:off x="4692273" y="1600200"/>
            <a:ext cx="3994525" cy="4967574"/>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lgn="l" rtl="0">
              <a:spcBef>
                <a:spcPts val="0"/>
              </a:spcBef>
              <a:buSzPct val="100000"/>
              <a:buFont typeface="Arial"/>
              <a:buNone/>
              <a:defRPr sz="3600" b="1">
                <a:solidFill>
                  <a:schemeClr val="dk1"/>
                </a:solidFill>
                <a:latin typeface="Arial"/>
                <a:ea typeface="Arial"/>
                <a:cs typeface="Arial"/>
                <a:sym typeface="Arial"/>
              </a:defRPr>
            </a:lvl1pPr>
            <a:lvl2pPr algn="l" rtl="0">
              <a:spcBef>
                <a:spcPts val="0"/>
              </a:spcBef>
              <a:buSzPct val="100000"/>
              <a:buFont typeface="Arial"/>
              <a:buNone/>
              <a:defRPr sz="3600" b="1">
                <a:solidFill>
                  <a:schemeClr val="dk1"/>
                </a:solidFill>
                <a:latin typeface="Arial"/>
                <a:ea typeface="Arial"/>
                <a:cs typeface="Arial"/>
                <a:sym typeface="Arial"/>
              </a:defRPr>
            </a:lvl2pPr>
            <a:lvl3pPr algn="l" rtl="0">
              <a:spcBef>
                <a:spcPts val="0"/>
              </a:spcBef>
              <a:buSzPct val="100000"/>
              <a:buFont typeface="Arial"/>
              <a:buNone/>
              <a:defRPr sz="3600" b="1">
                <a:solidFill>
                  <a:schemeClr val="dk1"/>
                </a:solidFill>
                <a:latin typeface="Arial"/>
                <a:ea typeface="Arial"/>
                <a:cs typeface="Arial"/>
                <a:sym typeface="Arial"/>
              </a:defRPr>
            </a:lvl3pPr>
            <a:lvl4pPr algn="l" rtl="0">
              <a:spcBef>
                <a:spcPts val="0"/>
              </a:spcBef>
              <a:buSzPct val="100000"/>
              <a:buFont typeface="Arial"/>
              <a:buNone/>
              <a:defRPr sz="3600" b="1">
                <a:solidFill>
                  <a:schemeClr val="dk1"/>
                </a:solidFill>
                <a:latin typeface="Arial"/>
                <a:ea typeface="Arial"/>
                <a:cs typeface="Arial"/>
                <a:sym typeface="Arial"/>
              </a:defRPr>
            </a:lvl4pPr>
            <a:lvl5pPr algn="l" rtl="0">
              <a:spcBef>
                <a:spcPts val="0"/>
              </a:spcBef>
              <a:buSzPct val="100000"/>
              <a:buFont typeface="Arial"/>
              <a:buNone/>
              <a:defRPr sz="3600" b="1">
                <a:solidFill>
                  <a:schemeClr val="dk1"/>
                </a:solidFill>
                <a:latin typeface="Arial"/>
                <a:ea typeface="Arial"/>
                <a:cs typeface="Arial"/>
                <a:sym typeface="Arial"/>
              </a:defRPr>
            </a:lvl5pPr>
            <a:lvl6pPr algn="l" rtl="0">
              <a:spcBef>
                <a:spcPts val="0"/>
              </a:spcBef>
              <a:buSzPct val="100000"/>
              <a:buFont typeface="Arial"/>
              <a:buNone/>
              <a:defRPr sz="3600" b="1">
                <a:solidFill>
                  <a:schemeClr val="dk1"/>
                </a:solidFill>
                <a:latin typeface="Arial"/>
                <a:ea typeface="Arial"/>
                <a:cs typeface="Arial"/>
                <a:sym typeface="Arial"/>
              </a:defRPr>
            </a:lvl6pPr>
            <a:lvl7pPr algn="l" rtl="0">
              <a:spcBef>
                <a:spcPts val="0"/>
              </a:spcBef>
              <a:buSzPct val="100000"/>
              <a:buFont typeface="Arial"/>
              <a:buNone/>
              <a:defRPr sz="3600" b="1">
                <a:solidFill>
                  <a:schemeClr val="dk1"/>
                </a:solidFill>
                <a:latin typeface="Arial"/>
                <a:ea typeface="Arial"/>
                <a:cs typeface="Arial"/>
                <a:sym typeface="Arial"/>
              </a:defRPr>
            </a:lvl7pPr>
            <a:lvl8pPr algn="l" rtl="0">
              <a:spcBef>
                <a:spcPts val="0"/>
              </a:spcBef>
              <a:buSzPct val="100000"/>
              <a:buFont typeface="Arial"/>
              <a:buNone/>
              <a:defRPr sz="3600" b="1">
                <a:solidFill>
                  <a:schemeClr val="dk1"/>
                </a:solidFill>
                <a:latin typeface="Arial"/>
                <a:ea typeface="Arial"/>
                <a:cs typeface="Arial"/>
                <a:sym typeface="Arial"/>
              </a:defRPr>
            </a:lvl8pPr>
            <a:lvl9pPr algn="l" rtl="0">
              <a:spcBef>
                <a:spcPts val="0"/>
              </a:spcBef>
              <a:buSzPct val="100000"/>
              <a:buFont typeface="Arial"/>
              <a:buNone/>
              <a:defRPr sz="3600" b="1">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5875078"/>
            <a:ext cx="8229600" cy="692693"/>
          </a:xfrm>
          <a:prstGeom prst="rect">
            <a:avLst/>
          </a:prstGeom>
          <a:noFill/>
          <a:ln>
            <a:noFill/>
          </a:ln>
        </p:spPr>
        <p:txBody>
          <a:bodyPr lIns="91425" tIns="91425" rIns="91425" bIns="91425" anchor="t" anchorCtr="0"/>
          <a:lstStyle>
            <a:lvl1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1pPr>
            <a:lvl2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2pPr>
            <a:lvl3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3pPr>
            <a:lvl4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4pPr>
            <a:lvl5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5pPr>
            <a:lvl6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6pPr>
            <a:lvl7pPr marL="285750" indent="-285750" algn="ctr" rtl="0">
              <a:lnSpc>
                <a:spcPct val="100000"/>
              </a:lnSpc>
              <a:spcBef>
                <a:spcPts val="360"/>
              </a:spcBef>
              <a:spcAft>
                <a:spcPts val="0"/>
              </a:spcAft>
              <a:buClr>
                <a:schemeClr val="dk1"/>
              </a:buClr>
              <a:buSzPct val="166666"/>
              <a:buFont typeface="Arial"/>
              <a:buChar char="•"/>
              <a:defRPr sz="1800">
                <a:solidFill>
                  <a:schemeClr val="dk1"/>
                </a:solidFill>
              </a:defRPr>
            </a:lvl7pPr>
            <a:lvl8pPr marL="285750" indent="-285750" algn="ctr" rtl="0">
              <a:lnSpc>
                <a:spcPct val="100000"/>
              </a:lnSpc>
              <a:spcBef>
                <a:spcPts val="360"/>
              </a:spcBef>
              <a:spcAft>
                <a:spcPts val="0"/>
              </a:spcAft>
              <a:buClr>
                <a:schemeClr val="dk1"/>
              </a:buClr>
              <a:buSzPct val="100000"/>
              <a:buFont typeface="Courier New"/>
              <a:buChar char="o"/>
              <a:defRPr sz="1800">
                <a:solidFill>
                  <a:schemeClr val="dk1"/>
                </a:solidFill>
              </a:defRPr>
            </a:lvl8pPr>
            <a:lvl9pPr marL="285750" indent="-285750" algn="ctr" rtl="0">
              <a:lnSpc>
                <a:spcPct val="100000"/>
              </a:lnSpc>
              <a:spcBef>
                <a:spcPts val="360"/>
              </a:spcBef>
              <a:spcAft>
                <a:spcPts val="0"/>
              </a:spcAft>
              <a:buClr>
                <a:schemeClr val="dk1"/>
              </a:buClr>
              <a:buSzPct val="100000"/>
              <a:buFont typeface="Wingdings"/>
              <a:buChar char="§"/>
              <a:defRPr sz="1800">
                <a:solidFill>
                  <a:schemeClr val="dk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a:xfrm>
            <a:off x="457200" y="6356350"/>
            <a:ext cx="2133600" cy="365125"/>
          </a:xfrm>
          <a:prstGeom prst="rect">
            <a:avLst/>
          </a:prstGeom>
        </p:spPr>
        <p:txBody>
          <a:bodyPr/>
          <a:lstStyle/>
          <a:p>
            <a:endParaRPr kumimoji="1" lang="ja-JP" altLang="en-US"/>
          </a:p>
        </p:txBody>
      </p:sp>
      <p:sp>
        <p:nvSpPr>
          <p:cNvPr id="5" name="フッター プレースホルダ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 5"/>
          <p:cNvSpPr>
            <a:spLocks noGrp="1"/>
          </p:cNvSpPr>
          <p:nvPr>
            <p:ph type="sldNum" sz="quarter" idx="12"/>
          </p:nvPr>
        </p:nvSpPr>
        <p:spPr>
          <a:xfrm>
            <a:off x="6553200" y="6356350"/>
            <a:ext cx="2133600" cy="365125"/>
          </a:xfrm>
          <a:prstGeom prst="rect">
            <a:avLst/>
          </a:prstGeom>
        </p:spPr>
        <p:txBody>
          <a:bodyPr/>
          <a:lstStyle/>
          <a:p>
            <a:fld id="{52F1B953-883C-4404-970A-BC0DFDAC2935}" type="slidenum">
              <a:rPr kumimoji="1" lang="ja-JP" altLang="en-US" smtClean="0"/>
              <a:pPr/>
              <a:t>&lt;#&gt;</a:t>
            </a:fld>
            <a:endParaRPr kumimoji="1" lang="ja-JP" altLang="en-US"/>
          </a:p>
        </p:txBody>
      </p:sp>
    </p:spTree>
    <p:extLst>
      <p:ext uri="{BB962C8B-B14F-4D97-AF65-F5344CB8AC3E}">
        <p14:creationId xmlns:p14="http://schemas.microsoft.com/office/powerpoint/2010/main" xmlns="" val="1991304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1pPr>
            <a:lvl2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2pPr>
            <a:lvl3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3pPr>
            <a:lvl4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4pPr>
            <a:lvl5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5pPr>
            <a:lvl6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6pPr>
            <a:lvl7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7pPr>
            <a:lvl8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8pPr>
            <a:lvl9pPr marL="0" indent="228600" algn="l" rtl="0">
              <a:spcBef>
                <a:spcPts val="0"/>
              </a:spcBef>
              <a:buClr>
                <a:schemeClr val="dk1"/>
              </a:buClr>
              <a:buSzPct val="100000"/>
              <a:buFont typeface="Arial"/>
              <a:buNone/>
              <a:defRPr sz="3600" b="1" i="0" u="none" strike="noStrike" cap="none" baseline="0">
                <a:solidFill>
                  <a:schemeClr val="dk1"/>
                </a:solidFill>
                <a:latin typeface="Arial"/>
                <a:ea typeface="Arial"/>
                <a:cs typeface="Arial"/>
                <a:sym typeface="Arial"/>
              </a:defRPr>
            </a:lvl9pPr>
          </a:lstStyle>
          <a:p>
            <a:endParaRPr/>
          </a:p>
        </p:txBody>
      </p:sp>
      <p:sp>
        <p:nvSpPr>
          <p:cNvPr id="6" name="Shape 6"/>
          <p:cNvSpPr txBox="1">
            <a:spLocks noGrp="1"/>
          </p:cNvSpPr>
          <p:nvPr>
            <p:ph type="body" idx="1"/>
          </p:nvPr>
        </p:nvSpPr>
        <p:spPr>
          <a:xfrm>
            <a:off x="457200" y="1600200"/>
            <a:ext cx="8229600" cy="4967574"/>
          </a:xfrm>
          <a:prstGeom prst="rect">
            <a:avLst/>
          </a:prstGeom>
          <a:noFill/>
          <a:ln>
            <a:noFill/>
          </a:ln>
        </p:spPr>
        <p:txBody>
          <a:bodyPr lIns="91425" tIns="91425" rIns="91425" bIns="91425" anchor="t" anchorCtr="0"/>
          <a:lstStyle>
            <a:lvl1pPr marL="342900" indent="-342900" algn="l" rtl="0">
              <a:spcBef>
                <a:spcPts val="600"/>
              </a:spcBef>
              <a:buClr>
                <a:schemeClr val="dk1"/>
              </a:buClr>
              <a:buSzPct val="166666"/>
              <a:buFont typeface="Arial"/>
              <a:buChar char="•"/>
              <a:defRPr sz="3000" b="0" i="0" u="none" strike="noStrike" cap="none" baseline="0">
                <a:solidFill>
                  <a:schemeClr val="dk1"/>
                </a:solidFill>
                <a:latin typeface="Arial"/>
                <a:ea typeface="Arial"/>
                <a:cs typeface="Arial"/>
                <a:sym typeface="Arial"/>
              </a:defRPr>
            </a:lvl1pPr>
            <a:lvl2pPr marL="742950" indent="-285750" algn="l" rtl="0">
              <a:spcBef>
                <a:spcPts val="480"/>
              </a:spcBef>
              <a:buClr>
                <a:schemeClr val="dk1"/>
              </a:buClr>
              <a:buSzPct val="100000"/>
              <a:buFont typeface="Courier New"/>
              <a:buChar char="o"/>
              <a:defRPr sz="2400" b="0" i="0" u="none" strike="noStrike" cap="none" baseline="0">
                <a:solidFill>
                  <a:schemeClr val="dk1"/>
                </a:solidFill>
                <a:latin typeface="Arial"/>
                <a:ea typeface="Arial"/>
                <a:cs typeface="Arial"/>
                <a:sym typeface="Arial"/>
              </a:defRPr>
            </a:lvl2pPr>
            <a:lvl3pPr marL="1143000" indent="-228600" algn="l" rtl="0">
              <a:spcBef>
                <a:spcPts val="480"/>
              </a:spcBef>
              <a:buClr>
                <a:schemeClr val="dk1"/>
              </a:buClr>
              <a:buSzPct val="100000"/>
              <a:buFont typeface="Wingdings"/>
              <a:buChar char="§"/>
              <a:defRPr sz="2400" b="0" i="0" u="none" strike="noStrike" cap="none" baseline="0">
                <a:solidFill>
                  <a:schemeClr val="dk1"/>
                </a:solidFill>
                <a:latin typeface="Arial"/>
                <a:ea typeface="Arial"/>
                <a:cs typeface="Arial"/>
                <a:sym typeface="Arial"/>
              </a:defRPr>
            </a:lvl3pPr>
            <a:lvl4pPr marL="16002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4pPr>
            <a:lvl5pPr marL="20574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5pPr>
            <a:lvl6pPr marL="25146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6pPr>
            <a:lvl7pPr marL="2971800" indent="-228600" algn="l" rtl="0">
              <a:spcBef>
                <a:spcPts val="360"/>
              </a:spcBef>
              <a:buClr>
                <a:schemeClr val="dk1"/>
              </a:buClr>
              <a:buSzPct val="166666"/>
              <a:buFont typeface="Arial"/>
              <a:buChar char="•"/>
              <a:defRPr sz="1800" b="0" i="0" u="none" strike="noStrike" cap="none" baseline="0">
                <a:solidFill>
                  <a:schemeClr val="dk1"/>
                </a:solidFill>
                <a:latin typeface="Arial"/>
                <a:ea typeface="Arial"/>
                <a:cs typeface="Arial"/>
                <a:sym typeface="Arial"/>
              </a:defRPr>
            </a:lvl7pPr>
            <a:lvl8pPr marL="3429000" indent="-228600" algn="l" rtl="0">
              <a:spcBef>
                <a:spcPts val="360"/>
              </a:spcBef>
              <a:buClr>
                <a:schemeClr val="dk1"/>
              </a:buClr>
              <a:buSzPct val="100000"/>
              <a:buFont typeface="Courier New"/>
              <a:buChar char="o"/>
              <a:defRPr sz="1800" b="0" i="0" u="none" strike="noStrike" cap="none" baseline="0">
                <a:solidFill>
                  <a:schemeClr val="dk1"/>
                </a:solidFill>
                <a:latin typeface="Arial"/>
                <a:ea typeface="Arial"/>
                <a:cs typeface="Arial"/>
                <a:sym typeface="Arial"/>
              </a:defRPr>
            </a:lvl8pPr>
            <a:lvl9pPr marL="3886200" indent="-228600" algn="l" rtl="0">
              <a:spcBef>
                <a:spcPts val="360"/>
              </a:spcBef>
              <a:buClr>
                <a:schemeClr val="dk1"/>
              </a:buClr>
              <a:buSzPct val="100000"/>
              <a:buFont typeface="Wingdings"/>
              <a:buChar char="§"/>
              <a:defRPr sz="1800" b="0" i="0" u="none" strike="noStrike" cap="none" baseline="0">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sp>
        <p:nvSpPr>
          <p:cNvPr id="23" name="Shape 23"/>
          <p:cNvSpPr txBox="1">
            <a:spLocks noGrp="1"/>
          </p:cNvSpPr>
          <p:nvPr>
            <p:ph type="ctrTitle"/>
          </p:nvPr>
        </p:nvSpPr>
        <p:spPr>
          <a:xfrm>
            <a:off x="685800" y="1481600"/>
            <a:ext cx="7772400" cy="2175900"/>
          </a:xfrm>
          <a:prstGeom prst="rect">
            <a:avLst/>
          </a:prstGeom>
        </p:spPr>
        <p:txBody>
          <a:bodyPr lIns="91425" tIns="91425" rIns="91425" bIns="91425" anchor="b" anchorCtr="0">
            <a:noAutofit/>
          </a:bodyPr>
          <a:lstStyle/>
          <a:p>
            <a:pPr algn="l">
              <a:buNone/>
            </a:pPr>
            <a:r>
              <a:rPr lang="ja" dirty="0"/>
              <a:t>既存商品に対する新しい食べ方提案が消費者心理に与える影響</a:t>
            </a:r>
          </a:p>
        </p:txBody>
      </p:sp>
      <p:sp>
        <p:nvSpPr>
          <p:cNvPr id="24" name="Shape 24"/>
          <p:cNvSpPr txBox="1">
            <a:spLocks noGrp="1"/>
          </p:cNvSpPr>
          <p:nvPr>
            <p:ph type="subTitle" idx="1"/>
          </p:nvPr>
        </p:nvSpPr>
        <p:spPr>
          <a:xfrm>
            <a:off x="685800" y="3786737"/>
            <a:ext cx="7772400" cy="2889261"/>
          </a:xfrm>
          <a:prstGeom prst="rect">
            <a:avLst/>
          </a:prstGeom>
        </p:spPr>
        <p:txBody>
          <a:bodyPr lIns="91425" tIns="91425" rIns="91425" bIns="91425" anchor="t" anchorCtr="0">
            <a:noAutofit/>
          </a:bodyPr>
          <a:lstStyle/>
          <a:p>
            <a:pPr algn="r">
              <a:buNone/>
            </a:pPr>
            <a:r>
              <a:rPr lang="ja" dirty="0"/>
              <a:t>　C</a:t>
            </a:r>
            <a:r>
              <a:rPr lang="ja" dirty="0" smtClean="0"/>
              <a:t>班</a:t>
            </a:r>
            <a:endParaRPr lang="en-US" altLang="ja" dirty="0" smtClean="0"/>
          </a:p>
          <a:p>
            <a:pPr algn="r">
              <a:buNone/>
            </a:pPr>
            <a:r>
              <a:rPr lang="ja-JP" altLang="en-US" dirty="0" smtClean="0"/>
              <a:t>濵田一平</a:t>
            </a:r>
            <a:r>
              <a:rPr lang="ja-JP" altLang="ja-JP" dirty="0"/>
              <a:t>　</a:t>
            </a:r>
            <a:r>
              <a:rPr lang="ja-JP" altLang="en-US" dirty="0" smtClean="0"/>
              <a:t>森章平</a:t>
            </a:r>
            <a:endParaRPr lang="en-US" altLang="ja-JP" dirty="0"/>
          </a:p>
          <a:p>
            <a:pPr algn="r">
              <a:buNone/>
            </a:pPr>
            <a:r>
              <a:rPr lang="ja-JP" altLang="en-US" dirty="0" smtClean="0"/>
              <a:t>森菜摘</a:t>
            </a:r>
            <a:r>
              <a:rPr lang="ja-JP" altLang="ja-JP" dirty="0" smtClean="0"/>
              <a:t>　</a:t>
            </a:r>
            <a:r>
              <a:rPr lang="ja-JP" altLang="en-US" dirty="0" smtClean="0"/>
              <a:t>金子加奈恵</a:t>
            </a:r>
            <a:endParaRPr lang="en-US" altLang="ja-JP" dirty="0"/>
          </a:p>
          <a:p>
            <a:pPr algn="r">
              <a:buNone/>
            </a:pPr>
            <a:r>
              <a:rPr lang="ja-JP" altLang="en-US" dirty="0" smtClean="0"/>
              <a:t>築館夕季</a:t>
            </a:r>
            <a:endParaRPr lang="en-US" altLang="ja-JP" dirty="0" smtClean="0"/>
          </a:p>
          <a:p>
            <a:pPr>
              <a:buNone/>
            </a:pPr>
            <a:endParaRPr lang="ja" dirty="0"/>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67083" y="457345"/>
            <a:ext cx="7662972" cy="441049"/>
          </a:xfrm>
        </p:spPr>
        <p:txBody>
          <a:bodyPr/>
          <a:lstStyle/>
          <a:p>
            <a:r>
              <a:rPr kumimoji="1" lang="ja-JP" altLang="en-US" dirty="0" smtClean="0"/>
              <a:t>既存商品の問題に対する改善策</a:t>
            </a:r>
            <a:endParaRPr kumimoji="1" lang="ja-JP" altLang="en-US" dirty="0"/>
          </a:p>
        </p:txBody>
      </p:sp>
      <p:graphicFrame>
        <p:nvGraphicFramePr>
          <p:cNvPr id="5" name="表 4"/>
          <p:cNvGraphicFramePr>
            <a:graphicFrameLocks noGrp="1"/>
          </p:cNvGraphicFramePr>
          <p:nvPr>
            <p:extLst>
              <p:ext uri="{D42A27DB-BD31-4B8C-83A1-F6EECF244321}">
                <p14:modId xmlns:p14="http://schemas.microsoft.com/office/powerpoint/2010/main" xmlns="" val="4083352635"/>
              </p:ext>
            </p:extLst>
          </p:nvPr>
        </p:nvGraphicFramePr>
        <p:xfrm>
          <a:off x="1275921" y="2123566"/>
          <a:ext cx="7410879" cy="4248810"/>
        </p:xfrm>
        <a:graphic>
          <a:graphicData uri="http://schemas.openxmlformats.org/drawingml/2006/table">
            <a:tbl>
              <a:tblPr firstRow="1" bandRow="1"/>
              <a:tblGrid>
                <a:gridCol w="600537"/>
                <a:gridCol w="2270114"/>
                <a:gridCol w="2270114"/>
                <a:gridCol w="2270114"/>
              </a:tblGrid>
              <a:tr h="711022">
                <a:tc>
                  <a:txBody>
                    <a:bodyPr/>
                    <a:lstStyle/>
                    <a:p>
                      <a:endParaRPr kumimoji="1" lang="ja-JP" altLang="en-US" dirty="0"/>
                    </a:p>
                  </a:txBody>
                  <a:tcPr/>
                </a:tc>
                <a:tc>
                  <a:txBody>
                    <a:bodyPr/>
                    <a:lstStyle/>
                    <a:p>
                      <a:pPr algn="ctr"/>
                      <a:r>
                        <a:rPr kumimoji="1" lang="ja-JP" altLang="en-US" sz="3600" dirty="0" smtClean="0"/>
                        <a:t>高</a:t>
                      </a:r>
                      <a:endParaRPr kumimoji="1" lang="ja-JP" altLang="en-US" sz="3600" dirty="0"/>
                    </a:p>
                  </a:txBody>
                  <a:tcPr anchor="ctr"/>
                </a:tc>
                <a:tc>
                  <a:txBody>
                    <a:bodyPr/>
                    <a:lstStyle/>
                    <a:p>
                      <a:pPr algn="ctr"/>
                      <a:r>
                        <a:rPr kumimoji="1" lang="ja-JP" altLang="en-US" sz="3600" dirty="0" smtClean="0"/>
                        <a:t>中</a:t>
                      </a:r>
                      <a:endParaRPr kumimoji="1" lang="ja-JP" altLang="en-US" sz="3600" dirty="0"/>
                    </a:p>
                  </a:txBody>
                  <a:tcPr anchor="ctr"/>
                </a:tc>
                <a:tc>
                  <a:txBody>
                    <a:bodyPr/>
                    <a:lstStyle/>
                    <a:p>
                      <a:pPr algn="ctr"/>
                      <a:r>
                        <a:rPr kumimoji="1" lang="ja-JP" altLang="en-US" sz="3600" dirty="0" smtClean="0"/>
                        <a:t>低</a:t>
                      </a:r>
                      <a:endParaRPr kumimoji="1" lang="ja-JP" altLang="en-US" sz="3600" dirty="0"/>
                    </a:p>
                  </a:txBody>
                  <a:tcPr anchor="ctr"/>
                </a:tc>
              </a:tr>
              <a:tr h="1768894">
                <a:tc rowSpan="2">
                  <a:txBody>
                    <a:bodyPr/>
                    <a:lstStyle/>
                    <a:p>
                      <a:pPr algn="r"/>
                      <a:r>
                        <a:rPr kumimoji="1" lang="ja-JP" altLang="en-US" sz="2800" dirty="0" smtClean="0"/>
                        <a:t>易　　　　　　　　　　　難</a:t>
                      </a:r>
                      <a:endParaRPr kumimoji="1" lang="ja-JP" altLang="en-US" sz="2800" dirty="0"/>
                    </a:p>
                  </a:txBody>
                  <a:tcPr marL="45720" marR="45720" vert="eaVert" anchor="ctr">
                    <a:solidFill>
                      <a:schemeClr val="bg1"/>
                    </a:solidFill>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r>
              <a:tr h="1768894">
                <a:tc vMerge="1">
                  <a:txBody>
                    <a:bodyPr/>
                    <a:lstStyle/>
                    <a:p>
                      <a:pPr algn="r"/>
                      <a:endParaRPr kumimoji="1" lang="ja-JP" altLang="en-US" sz="2800" dirty="0"/>
                    </a:p>
                  </a:txBody>
                  <a:tcPr vert="eaVert" anchor="ctr">
                    <a:solidFill>
                      <a:schemeClr val="bg1"/>
                    </a:solidFill>
                  </a:tcPr>
                </a:tc>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tr>
            </a:tbl>
          </a:graphicData>
        </a:graphic>
      </p:graphicFrame>
      <p:sp>
        <p:nvSpPr>
          <p:cNvPr id="6" name="テキスト ボックス 5"/>
          <p:cNvSpPr txBox="1"/>
          <p:nvPr/>
        </p:nvSpPr>
        <p:spPr>
          <a:xfrm>
            <a:off x="457200" y="2497330"/>
            <a:ext cx="677108" cy="3948678"/>
          </a:xfrm>
          <a:prstGeom prst="rect">
            <a:avLst/>
          </a:prstGeom>
          <a:noFill/>
        </p:spPr>
        <p:txBody>
          <a:bodyPr vert="eaVert" wrap="square" rtlCol="0" anchor="ctr">
            <a:spAutoFit/>
          </a:bodyPr>
          <a:lstStyle/>
          <a:p>
            <a:pPr algn="ctr"/>
            <a:r>
              <a:rPr kumimoji="1" lang="ja-JP" altLang="en-US" sz="3200" dirty="0" smtClean="0"/>
              <a:t>企業の実行難易度</a:t>
            </a:r>
            <a:endParaRPr kumimoji="1" lang="ja-JP" altLang="en-US" sz="3200" dirty="0"/>
          </a:p>
        </p:txBody>
      </p:sp>
      <p:sp>
        <p:nvSpPr>
          <p:cNvPr id="7" name="テキスト ボックス 6"/>
          <p:cNvSpPr txBox="1"/>
          <p:nvPr/>
        </p:nvSpPr>
        <p:spPr>
          <a:xfrm>
            <a:off x="2209345" y="1600345"/>
            <a:ext cx="5984373" cy="523220"/>
          </a:xfrm>
          <a:prstGeom prst="rect">
            <a:avLst/>
          </a:prstGeom>
          <a:noFill/>
        </p:spPr>
        <p:txBody>
          <a:bodyPr wrap="square" rtlCol="0">
            <a:spAutoFit/>
          </a:bodyPr>
          <a:lstStyle/>
          <a:p>
            <a:r>
              <a:rPr kumimoji="1" lang="ja-JP" altLang="en-US" sz="2800" dirty="0" smtClean="0"/>
              <a:t>問題解決によって与えるインパクト</a:t>
            </a:r>
            <a:endParaRPr kumimoji="1" lang="ja-JP" altLang="en-US" sz="2800" dirty="0"/>
          </a:p>
        </p:txBody>
      </p:sp>
      <p:sp>
        <p:nvSpPr>
          <p:cNvPr id="9" name="円/楕円 8"/>
          <p:cNvSpPr/>
          <p:nvPr/>
        </p:nvSpPr>
        <p:spPr>
          <a:xfrm>
            <a:off x="4001286" y="4181236"/>
            <a:ext cx="1418856" cy="837764"/>
          </a:xfrm>
          <a:prstGeom prst="ellipse">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800" dirty="0" smtClean="0">
                <a:solidFill>
                  <a:srgbClr val="000000"/>
                </a:solidFill>
              </a:rPr>
              <a:t>味を変える</a:t>
            </a:r>
            <a:endParaRPr kumimoji="1" lang="ja-JP" altLang="en-US" sz="1800" dirty="0">
              <a:solidFill>
                <a:srgbClr val="000000"/>
              </a:solidFill>
            </a:endParaRPr>
          </a:p>
        </p:txBody>
      </p:sp>
      <p:sp>
        <p:nvSpPr>
          <p:cNvPr id="10" name="円/楕円 9"/>
          <p:cNvSpPr/>
          <p:nvPr/>
        </p:nvSpPr>
        <p:spPr>
          <a:xfrm>
            <a:off x="5555442" y="4466440"/>
            <a:ext cx="1948398" cy="782780"/>
          </a:xfrm>
          <a:prstGeom prst="ellipse">
            <a:avLst/>
          </a:prstGeom>
          <a:solidFill>
            <a:srgbClr val="3EE641">
              <a:alpha val="85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600" dirty="0" smtClean="0">
                <a:solidFill>
                  <a:srgbClr val="000000"/>
                </a:solidFill>
              </a:rPr>
              <a:t>デザインを変える</a:t>
            </a:r>
            <a:endParaRPr kumimoji="1" lang="ja-JP" altLang="en-US" sz="1600" dirty="0">
              <a:solidFill>
                <a:srgbClr val="000000"/>
              </a:solidFill>
            </a:endParaRPr>
          </a:p>
        </p:txBody>
      </p:sp>
      <p:sp>
        <p:nvSpPr>
          <p:cNvPr id="12" name="円/楕円 11"/>
          <p:cNvSpPr/>
          <p:nvPr/>
        </p:nvSpPr>
        <p:spPr>
          <a:xfrm>
            <a:off x="6783946" y="3145002"/>
            <a:ext cx="1902854" cy="795257"/>
          </a:xfrm>
          <a:prstGeom prst="ellipse">
            <a:avLst/>
          </a:prstGeom>
          <a:solidFill>
            <a:srgbClr val="C24BB8"/>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600" dirty="0" smtClean="0">
                <a:solidFill>
                  <a:schemeClr val="tx1"/>
                </a:solidFill>
              </a:rPr>
              <a:t>新しい設備投資をしない</a:t>
            </a:r>
            <a:endParaRPr kumimoji="1" lang="en-US" altLang="ja-JP" sz="1600" dirty="0">
              <a:solidFill>
                <a:schemeClr val="tx1"/>
              </a:solidFill>
            </a:endParaRPr>
          </a:p>
        </p:txBody>
      </p:sp>
      <p:sp>
        <p:nvSpPr>
          <p:cNvPr id="18" name="円/楕円 17"/>
          <p:cNvSpPr/>
          <p:nvPr/>
        </p:nvSpPr>
        <p:spPr>
          <a:xfrm>
            <a:off x="1825681" y="2821295"/>
            <a:ext cx="2402669" cy="1800872"/>
          </a:xfrm>
          <a:prstGeom prst="ellipse">
            <a:avLst/>
          </a:prstGeom>
          <a:noFill/>
          <a:ln w="412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20" name="直線コネクタ 19"/>
          <p:cNvCxnSpPr/>
          <p:nvPr/>
        </p:nvCxnSpPr>
        <p:spPr>
          <a:xfrm>
            <a:off x="3675552" y="4486169"/>
            <a:ext cx="1879890" cy="763051"/>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21" name="正方形/長方形 20"/>
          <p:cNvSpPr/>
          <p:nvPr/>
        </p:nvSpPr>
        <p:spPr>
          <a:xfrm>
            <a:off x="5218267" y="5260233"/>
            <a:ext cx="3131358" cy="983959"/>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2000" dirty="0" smtClean="0">
                <a:solidFill>
                  <a:srgbClr val="FF0000"/>
                </a:solidFill>
              </a:rPr>
              <a:t>企業としても取り組め、解決した時の影響も大きい</a:t>
            </a:r>
            <a:endParaRPr kumimoji="1" lang="ja-JP" altLang="en-US" sz="2000" dirty="0">
              <a:solidFill>
                <a:srgbClr val="FF0000"/>
              </a:solidFill>
            </a:endParaRPr>
          </a:p>
        </p:txBody>
      </p:sp>
      <p:cxnSp>
        <p:nvCxnSpPr>
          <p:cNvPr id="4" name="直線矢印コネクタ 3"/>
          <p:cNvCxnSpPr/>
          <p:nvPr/>
        </p:nvCxnSpPr>
        <p:spPr>
          <a:xfrm>
            <a:off x="1548846" y="3500639"/>
            <a:ext cx="0" cy="2350193"/>
          </a:xfrm>
          <a:prstGeom prst="straightConnector1">
            <a:avLst/>
          </a:prstGeom>
          <a:ln>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5" name="円/楕円 14"/>
          <p:cNvSpPr/>
          <p:nvPr/>
        </p:nvSpPr>
        <p:spPr>
          <a:xfrm>
            <a:off x="2324144" y="3912386"/>
            <a:ext cx="2057739" cy="526645"/>
          </a:xfrm>
          <a:prstGeom prst="ellipse">
            <a:avLst/>
          </a:prstGeom>
          <a:solidFill>
            <a:srgbClr val="B2C2A2">
              <a:alpha val="63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000000"/>
                </a:solidFill>
              </a:rPr>
              <a:t>消費者参加型の</a:t>
            </a:r>
            <a:r>
              <a:rPr kumimoji="1" lang="ja-JP" altLang="en-US" dirty="0" smtClean="0">
                <a:solidFill>
                  <a:srgbClr val="000000"/>
                </a:solidFill>
              </a:rPr>
              <a:t>商品改良</a:t>
            </a:r>
            <a:endParaRPr kumimoji="1" lang="en-US" altLang="ja-JP" dirty="0">
              <a:solidFill>
                <a:srgbClr val="000000"/>
              </a:solidFill>
            </a:endParaRPr>
          </a:p>
        </p:txBody>
      </p:sp>
      <p:sp>
        <p:nvSpPr>
          <p:cNvPr id="16" name="円/楕円 15"/>
          <p:cNvSpPr/>
          <p:nvPr/>
        </p:nvSpPr>
        <p:spPr>
          <a:xfrm>
            <a:off x="2209345" y="4972147"/>
            <a:ext cx="1437522" cy="641927"/>
          </a:xfrm>
          <a:prstGeom prst="ellipse">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600" dirty="0" smtClean="0">
                <a:solidFill>
                  <a:schemeClr val="tx1"/>
                </a:solidFill>
              </a:rPr>
              <a:t>原料を安くする</a:t>
            </a:r>
            <a:endParaRPr kumimoji="1" lang="ja-JP" altLang="en-US" sz="1600" dirty="0">
              <a:solidFill>
                <a:schemeClr val="tx1"/>
              </a:solidFill>
            </a:endParaRPr>
          </a:p>
        </p:txBody>
      </p:sp>
      <p:sp>
        <p:nvSpPr>
          <p:cNvPr id="19" name="円/楕円 18"/>
          <p:cNvSpPr/>
          <p:nvPr/>
        </p:nvSpPr>
        <p:spPr>
          <a:xfrm>
            <a:off x="5151871" y="3902810"/>
            <a:ext cx="1327397" cy="511155"/>
          </a:xfrm>
          <a:prstGeom prst="ellipse">
            <a:avLst/>
          </a:prstGeom>
          <a:solidFill>
            <a:srgbClr val="D4E03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rgbClr val="000000"/>
                </a:solidFill>
              </a:rPr>
              <a:t>マーケットリサーチ</a:t>
            </a:r>
            <a:endParaRPr kumimoji="1" lang="ja-JP" altLang="en-US" dirty="0">
              <a:solidFill>
                <a:srgbClr val="000000"/>
              </a:solidFill>
            </a:endParaRPr>
          </a:p>
        </p:txBody>
      </p:sp>
      <p:sp>
        <p:nvSpPr>
          <p:cNvPr id="24" name="円/楕円 23"/>
          <p:cNvSpPr/>
          <p:nvPr/>
        </p:nvSpPr>
        <p:spPr>
          <a:xfrm>
            <a:off x="1967035" y="5699472"/>
            <a:ext cx="1679831" cy="658649"/>
          </a:xfrm>
          <a:prstGeom prst="ellipse">
            <a:avLst/>
          </a:prstGeom>
          <a:solidFill>
            <a:srgbClr val="8ED9A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sz="1600" dirty="0" smtClean="0">
                <a:solidFill>
                  <a:schemeClr val="tx1"/>
                </a:solidFill>
              </a:rPr>
              <a:t>技術開発</a:t>
            </a:r>
            <a:endParaRPr kumimoji="1" lang="ja-JP" altLang="en-US" sz="1600" dirty="0">
              <a:solidFill>
                <a:schemeClr val="tx1"/>
              </a:solidFill>
            </a:endParaRPr>
          </a:p>
        </p:txBody>
      </p:sp>
      <p:sp>
        <p:nvSpPr>
          <p:cNvPr id="25" name="円/楕円 24"/>
          <p:cNvSpPr/>
          <p:nvPr/>
        </p:nvSpPr>
        <p:spPr>
          <a:xfrm>
            <a:off x="3897305" y="5094995"/>
            <a:ext cx="1347497" cy="588988"/>
          </a:xfrm>
          <a:prstGeom prst="ellipse">
            <a:avLst/>
          </a:prstGeom>
          <a:solidFill>
            <a:srgbClr val="21A36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rgbClr val="000000"/>
                </a:solidFill>
              </a:rPr>
              <a:t>工場の海外移転</a:t>
            </a:r>
            <a:endParaRPr kumimoji="1" lang="ja-JP" altLang="en-US" dirty="0">
              <a:solidFill>
                <a:srgbClr val="000000"/>
              </a:solidFill>
            </a:endParaRPr>
          </a:p>
        </p:txBody>
      </p:sp>
      <p:sp>
        <p:nvSpPr>
          <p:cNvPr id="8" name="円/楕円 7"/>
          <p:cNvSpPr/>
          <p:nvPr/>
        </p:nvSpPr>
        <p:spPr>
          <a:xfrm>
            <a:off x="5208039" y="2973271"/>
            <a:ext cx="1611421" cy="543480"/>
          </a:xfrm>
          <a:prstGeom prst="ellipse">
            <a:avLst/>
          </a:prstGeom>
          <a:solidFill>
            <a:srgbClr val="30CE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000000"/>
                </a:solidFill>
              </a:rPr>
              <a:t>キャンペーン</a:t>
            </a:r>
          </a:p>
        </p:txBody>
      </p:sp>
      <p:sp>
        <p:nvSpPr>
          <p:cNvPr id="23" name="円/楕円 22"/>
          <p:cNvSpPr/>
          <p:nvPr/>
        </p:nvSpPr>
        <p:spPr>
          <a:xfrm>
            <a:off x="3791248" y="3228298"/>
            <a:ext cx="1181269" cy="526645"/>
          </a:xfrm>
          <a:prstGeom prst="ellipse">
            <a:avLst/>
          </a:prstGeom>
          <a:solidFill>
            <a:srgbClr val="FF8C00">
              <a:alpha val="47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dirty="0">
                <a:solidFill>
                  <a:srgbClr val="000000"/>
                </a:solidFill>
              </a:rPr>
              <a:t>割引</a:t>
            </a:r>
            <a:endParaRPr kumimoji="1" lang="en-US" altLang="ja-JP" dirty="0">
              <a:solidFill>
                <a:srgbClr val="000000"/>
              </a:solidFill>
            </a:endParaRPr>
          </a:p>
        </p:txBody>
      </p:sp>
      <p:sp>
        <p:nvSpPr>
          <p:cNvPr id="26" name="円/楕円 25"/>
          <p:cNvSpPr/>
          <p:nvPr/>
        </p:nvSpPr>
        <p:spPr>
          <a:xfrm>
            <a:off x="1967035" y="3228298"/>
            <a:ext cx="1445983" cy="650003"/>
          </a:xfrm>
          <a:prstGeom prst="ellipse">
            <a:avLst/>
          </a:prstGeom>
          <a:solidFill>
            <a:srgbClr val="CF038F">
              <a:alpha val="47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kumimoji="1" lang="ja-JP" altLang="en-US" dirty="0" smtClean="0">
                <a:solidFill>
                  <a:srgbClr val="000000"/>
                </a:solidFill>
              </a:rPr>
              <a:t>食べ方</a:t>
            </a:r>
            <a:endParaRPr kumimoji="1" lang="en-US" altLang="ja-JP" dirty="0" smtClean="0">
              <a:solidFill>
                <a:srgbClr val="000000"/>
              </a:solidFill>
            </a:endParaRPr>
          </a:p>
          <a:p>
            <a:pPr algn="ctr">
              <a:defRPr/>
            </a:pPr>
            <a:r>
              <a:rPr kumimoji="1" lang="ja-JP" altLang="en-US" dirty="0" smtClean="0">
                <a:solidFill>
                  <a:srgbClr val="000000"/>
                </a:solidFill>
              </a:rPr>
              <a:t>提案</a:t>
            </a:r>
            <a:endParaRPr kumimoji="1" lang="en-US" altLang="ja-JP" dirty="0">
              <a:solidFill>
                <a:srgbClr val="000000"/>
              </a:solidFill>
            </a:endParaRPr>
          </a:p>
        </p:txBody>
      </p:sp>
      <p:sp>
        <p:nvSpPr>
          <p:cNvPr id="27" name="テキスト ボックス 26"/>
          <p:cNvSpPr txBox="1"/>
          <p:nvPr/>
        </p:nvSpPr>
        <p:spPr>
          <a:xfrm>
            <a:off x="8425723" y="6335228"/>
            <a:ext cx="492443" cy="461665"/>
          </a:xfrm>
          <a:prstGeom prst="rect">
            <a:avLst/>
          </a:prstGeom>
          <a:noFill/>
        </p:spPr>
        <p:txBody>
          <a:bodyPr wrap="none" rtlCol="0">
            <a:spAutoFit/>
          </a:bodyPr>
          <a:lstStyle/>
          <a:p>
            <a:r>
              <a:rPr kumimoji="1" lang="ja-JP" altLang="en-US" sz="2400" b="1" dirty="0" smtClean="0"/>
              <a:t>９</a:t>
            </a:r>
            <a:endParaRPr kumimoji="1" lang="ja-JP" altLang="en-US" sz="2400" b="1" dirty="0"/>
          </a:p>
        </p:txBody>
      </p:sp>
    </p:spTree>
    <p:extLst>
      <p:ext uri="{BB962C8B-B14F-4D97-AF65-F5344CB8AC3E}">
        <p14:creationId xmlns:p14="http://schemas.microsoft.com/office/powerpoint/2010/main" xmlns="" val="6077796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idx="1"/>
          </p:nvPr>
        </p:nvSpPr>
        <p:spPr>
          <a:xfrm>
            <a:off x="739066" y="2115902"/>
            <a:ext cx="7608162" cy="2353153"/>
          </a:xfrm>
        </p:spPr>
        <p:txBody>
          <a:bodyPr/>
          <a:lstStyle/>
          <a:p>
            <a:pPr marL="0" indent="0">
              <a:buNone/>
            </a:pPr>
            <a:r>
              <a:rPr kumimoji="1" lang="ja-JP" altLang="en-US" sz="3200" dirty="0" smtClean="0"/>
              <a:t>既存商品に消費者が何か手を加えることで、今までと違ったテイスト、シーンでその商品を味わうこと。</a:t>
            </a:r>
            <a:endParaRPr kumimoji="1" lang="ja-JP" altLang="en-US" sz="3200" dirty="0"/>
          </a:p>
        </p:txBody>
      </p:sp>
      <p:sp>
        <p:nvSpPr>
          <p:cNvPr id="6" name="角丸四角形 5"/>
          <p:cNvSpPr/>
          <p:nvPr/>
        </p:nvSpPr>
        <p:spPr>
          <a:xfrm>
            <a:off x="477174" y="1916724"/>
            <a:ext cx="7983245" cy="2229147"/>
          </a:xfrm>
          <a:prstGeom prst="roundRect">
            <a:avLst/>
          </a:prstGeom>
          <a:noFill/>
          <a:ln w="38100">
            <a:solidFill>
              <a:srgbClr val="F559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p:cNvPicPr>
            <a:picLocks noChangeAspect="1"/>
          </p:cNvPicPr>
          <p:nvPr/>
        </p:nvPicPr>
        <p:blipFill rotWithShape="1">
          <a:blip r:embed="rId2">
            <a:extLst>
              <a:ext uri="{28A0092B-C50C-407E-A947-70E740481C1C}">
                <a14:useLocalDpi xmlns:a14="http://schemas.microsoft.com/office/drawing/2010/main" xmlns="" val="0"/>
              </a:ext>
            </a:extLst>
          </a:blip>
          <a:srcRect l="15356" t="17565" r="15869" b="9744"/>
          <a:stretch/>
        </p:blipFill>
        <p:spPr>
          <a:xfrm>
            <a:off x="4563121" y="274635"/>
            <a:ext cx="992857" cy="1341099"/>
          </a:xfrm>
          <a:prstGeom prst="rect">
            <a:avLst/>
          </a:prstGeom>
        </p:spPr>
      </p:pic>
      <p:pic>
        <p:nvPicPr>
          <p:cNvPr id="1029" name="Picture 5"/>
          <p:cNvPicPr>
            <a:picLocks noChangeAspect="1" noChangeArrowheads="1"/>
          </p:cNvPicPr>
          <p:nvPr/>
        </p:nvPicPr>
        <p:blipFill rotWithShape="1">
          <a:blip r:embed="rId3">
            <a:extLst>
              <a:ext uri="{28A0092B-C50C-407E-A947-70E740481C1C}">
                <a14:useLocalDpi xmlns:a14="http://schemas.microsoft.com/office/drawing/2010/main" xmlns="" val="0"/>
              </a:ext>
            </a:extLst>
          </a:blip>
          <a:srcRect t="19842" b="16761"/>
          <a:stretch/>
        </p:blipFill>
        <p:spPr bwMode="auto">
          <a:xfrm>
            <a:off x="4468796" y="4696286"/>
            <a:ext cx="4675204" cy="2161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rotWithShape="1">
          <a:blip r:embed="rId3">
            <a:extLst>
              <a:ext uri="{28A0092B-C50C-407E-A947-70E740481C1C}">
                <a14:useLocalDpi xmlns:a14="http://schemas.microsoft.com/office/drawing/2010/main" xmlns="" val="0"/>
              </a:ext>
            </a:extLst>
          </a:blip>
          <a:srcRect t="15921" r="56752" b="16087"/>
          <a:stretch/>
        </p:blipFill>
        <p:spPr bwMode="auto">
          <a:xfrm>
            <a:off x="-1" y="4545367"/>
            <a:ext cx="4563121" cy="231263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タイトル 8"/>
          <p:cNvSpPr>
            <a:spLocks noGrp="1"/>
          </p:cNvSpPr>
          <p:nvPr>
            <p:ph type="title"/>
          </p:nvPr>
        </p:nvSpPr>
        <p:spPr>
          <a:xfrm>
            <a:off x="230819" y="194738"/>
            <a:ext cx="4237977" cy="1143000"/>
          </a:xfrm>
        </p:spPr>
        <p:txBody>
          <a:bodyPr/>
          <a:lstStyle/>
          <a:p>
            <a:r>
              <a:rPr kumimoji="1" lang="ja-JP" altLang="en-US" dirty="0"/>
              <a:t>食べ方</a:t>
            </a:r>
            <a:r>
              <a:rPr kumimoji="1" lang="ja-JP" altLang="en-US" dirty="0" smtClean="0"/>
              <a:t>提案の定義</a:t>
            </a:r>
            <a:endParaRPr kumimoji="1" lang="ja-JP" altLang="en-US" dirty="0"/>
          </a:p>
        </p:txBody>
      </p:sp>
      <p:sp>
        <p:nvSpPr>
          <p:cNvPr id="10" name="テキスト ボックス 9"/>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１０</a:t>
            </a:r>
            <a:endParaRPr kumimoji="1" lang="ja-JP" altLang="en-US" sz="2400" b="1" dirty="0"/>
          </a:p>
        </p:txBody>
      </p:sp>
    </p:spTree>
    <p:extLst>
      <p:ext uri="{BB962C8B-B14F-4D97-AF65-F5344CB8AC3E}">
        <p14:creationId xmlns:p14="http://schemas.microsoft.com/office/powerpoint/2010/main" xmlns="" val="39154226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74215" y="656849"/>
            <a:ext cx="5027955" cy="619125"/>
          </a:xfrm>
        </p:spPr>
        <p:txBody>
          <a:bodyPr/>
          <a:lstStyle/>
          <a:p>
            <a:r>
              <a:rPr kumimoji="1" lang="ja-JP" altLang="en-US" dirty="0" smtClean="0"/>
              <a:t>食べ方提案のメリット</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xmlns="" val="751431680"/>
              </p:ext>
            </p:extLst>
          </p:nvPr>
        </p:nvGraphicFramePr>
        <p:xfrm>
          <a:off x="298880" y="1716838"/>
          <a:ext cx="8445625" cy="4929600"/>
        </p:xfrm>
        <a:graphic>
          <a:graphicData uri="http://schemas.openxmlformats.org/drawingml/2006/table">
            <a:tbl>
              <a:tblPr firstRow="1" bandRow="1"/>
              <a:tblGrid>
                <a:gridCol w="8445625"/>
              </a:tblGrid>
              <a:tr h="563886">
                <a:tc>
                  <a:txBody>
                    <a:bodyPr/>
                    <a:lstStyle/>
                    <a:p>
                      <a:r>
                        <a:rPr kumimoji="1" lang="ja-JP" altLang="en-US" sz="3200" dirty="0" smtClean="0"/>
                        <a:t>企業側</a:t>
                      </a:r>
                      <a:endParaRPr kumimoji="1" lang="en-US" altLang="ja-JP" sz="3200" dirty="0" smtClean="0"/>
                    </a:p>
                  </a:txBody>
                  <a:tcPr>
                    <a:solidFill>
                      <a:srgbClr val="FFBB57"/>
                    </a:solidFill>
                  </a:tcPr>
                </a:tc>
              </a:tr>
              <a:tr h="29381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・馴染みのある既存商品のイメージが消費者に安心感を与える。</a:t>
                      </a:r>
                      <a:endParaRPr kumimoji="1" lang="en-US" altLang="ja-JP" sz="2400" dirty="0" smtClean="0"/>
                    </a:p>
                    <a:p>
                      <a:r>
                        <a:rPr kumimoji="1" lang="ja-JP" altLang="en-US" sz="2400" dirty="0" smtClean="0"/>
                        <a:t>・既存商品に再び注目を集めることができる。</a:t>
                      </a:r>
                      <a:endParaRPr kumimoji="1" lang="en-US" altLang="ja-JP" sz="2400" dirty="0" smtClean="0"/>
                    </a:p>
                    <a:p>
                      <a:r>
                        <a:rPr kumimoji="1" lang="ja-JP" altLang="en-US" sz="2400" dirty="0" smtClean="0"/>
                        <a:t>・他の競合、類似商品と差別化を計ることができる。</a:t>
                      </a:r>
                    </a:p>
                    <a:p>
                      <a:r>
                        <a:rPr kumimoji="1" lang="ja-JP" altLang="en-US" sz="2400" dirty="0" smtClean="0"/>
                        <a:t>・新商品開発に比べてコストが圧倒的に低いため、企業も取り入れ易い。</a:t>
                      </a:r>
                    </a:p>
                    <a:p>
                      <a:r>
                        <a:rPr kumimoji="1" lang="ja-JP" altLang="en-US" sz="2400" dirty="0" smtClean="0"/>
                        <a:t>・もし失敗してもリスクが少ない。</a:t>
                      </a:r>
                    </a:p>
                    <a:p>
                      <a:r>
                        <a:rPr kumimoji="1" lang="ja-JP" altLang="en-US" sz="2400" dirty="0" smtClean="0"/>
                        <a:t>・現在は消費者発信の提案も簡単に見つけられる。</a:t>
                      </a:r>
                      <a:endParaRPr kumimoji="1" lang="en-US" altLang="ja-JP" sz="2400" dirty="0" smtClean="0"/>
                    </a:p>
                    <a:p>
                      <a:r>
                        <a:rPr kumimoji="1" lang="ja-JP" altLang="en-US" sz="2400" dirty="0" smtClean="0"/>
                        <a:t>・ネタになる。話題にあがる。</a:t>
                      </a:r>
                      <a:endParaRPr kumimoji="1" lang="en-US" altLang="ja-JP" sz="2400" dirty="0" smtClean="0"/>
                    </a:p>
                  </a:txBody>
                  <a:tcPr/>
                </a:tc>
              </a:tr>
              <a:tr h="563886">
                <a:tc>
                  <a:txBody>
                    <a:bodyPr/>
                    <a:lstStyle/>
                    <a:p>
                      <a:r>
                        <a:rPr kumimoji="1" lang="ja-JP" altLang="en-US" sz="3200" dirty="0" smtClean="0"/>
                        <a:t>消費者側</a:t>
                      </a:r>
                      <a:endParaRPr kumimoji="1" lang="en-US" altLang="ja-JP" sz="3200" dirty="0" smtClean="0"/>
                    </a:p>
                  </a:txBody>
                  <a:tcPr>
                    <a:solidFill>
                      <a:srgbClr val="FFBB57"/>
                    </a:solidFill>
                  </a:tcPr>
                </a:tc>
              </a:tr>
              <a:tr h="753840">
                <a:tc>
                  <a:txBody>
                    <a:bodyPr/>
                    <a:lstStyle/>
                    <a:p>
                      <a:r>
                        <a:rPr kumimoji="1" lang="ja-JP" altLang="en-US" sz="2400" dirty="0" smtClean="0"/>
                        <a:t>・本来の食べ方とは違うことで楽しめる。</a:t>
                      </a:r>
                    </a:p>
                  </a:txBody>
                  <a:tcPr/>
                </a:tc>
              </a:tr>
            </a:tbl>
          </a:graphicData>
        </a:graphic>
      </p:graphicFrame>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020463" y="60917"/>
            <a:ext cx="1371459" cy="15190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円/楕円 4"/>
          <p:cNvSpPr/>
          <p:nvPr/>
        </p:nvSpPr>
        <p:spPr>
          <a:xfrm>
            <a:off x="5312619" y="888261"/>
            <a:ext cx="310719" cy="19982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アーチ 6"/>
          <p:cNvSpPr/>
          <p:nvPr/>
        </p:nvSpPr>
        <p:spPr>
          <a:xfrm rot="11477393">
            <a:off x="5356075" y="851664"/>
            <a:ext cx="248578" cy="215445"/>
          </a:xfrm>
          <a:prstGeom prst="blockArc">
            <a:avLst>
              <a:gd name="adj1" fmla="val 10739568"/>
              <a:gd name="adj2" fmla="val 21254604"/>
              <a:gd name="adj3" fmla="val 1558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42357" t="36912" r="40584" b="41602"/>
          <a:stretch/>
        </p:blipFill>
        <p:spPr bwMode="auto">
          <a:xfrm flipH="1">
            <a:off x="6391922" y="1074477"/>
            <a:ext cx="812186" cy="554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flipH="1">
            <a:off x="7983257" y="604589"/>
            <a:ext cx="492687" cy="3699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flipH="1">
            <a:off x="7004482" y="753160"/>
            <a:ext cx="605784" cy="486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flipH="1">
            <a:off x="7683389" y="1074477"/>
            <a:ext cx="517347" cy="36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テキスト ボックス 10"/>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１１</a:t>
            </a:r>
            <a:endParaRPr kumimoji="1" lang="ja-JP" altLang="en-US" sz="2400" b="1" dirty="0"/>
          </a:p>
        </p:txBody>
      </p:sp>
    </p:spTree>
    <p:extLst>
      <p:ext uri="{BB962C8B-B14F-4D97-AF65-F5344CB8AC3E}">
        <p14:creationId xmlns:p14="http://schemas.microsoft.com/office/powerpoint/2010/main" xmlns="" val="31718964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95970" y="402350"/>
            <a:ext cx="7414248" cy="676857"/>
          </a:xfrm>
        </p:spPr>
        <p:txBody>
          <a:bodyPr/>
          <a:lstStyle/>
          <a:p>
            <a:r>
              <a:rPr kumimoji="1" lang="ja-JP" altLang="en-US" dirty="0" smtClean="0"/>
              <a:t>べ方提案の事例</a:t>
            </a:r>
            <a:r>
              <a:rPr kumimoji="1" lang="ja-JP" altLang="en-US" sz="2800" dirty="0" smtClean="0"/>
              <a:t>～カントリーマアム～</a:t>
            </a:r>
            <a:endParaRPr kumimoji="1" lang="ja-JP" altLang="en-US" sz="2800" dirty="0"/>
          </a:p>
        </p:txBody>
      </p:sp>
      <p:pic>
        <p:nvPicPr>
          <p:cNvPr id="6" name="図 5"/>
          <p:cNvPicPr>
            <a:picLocks noChangeAspect="1"/>
          </p:cNvPicPr>
          <p:nvPr/>
        </p:nvPicPr>
        <p:blipFill>
          <a:blip r:embed="rId3"/>
          <a:stretch>
            <a:fillRect/>
          </a:stretch>
        </p:blipFill>
        <p:spPr>
          <a:xfrm>
            <a:off x="4782286" y="1446186"/>
            <a:ext cx="1932925" cy="1932925"/>
          </a:xfrm>
          <a:prstGeom prst="rect">
            <a:avLst/>
          </a:prstGeom>
        </p:spPr>
      </p:pic>
      <p:pic>
        <p:nvPicPr>
          <p:cNvPr id="7" name="図 6"/>
          <p:cNvPicPr>
            <a:picLocks noChangeAspect="1"/>
          </p:cNvPicPr>
          <p:nvPr/>
        </p:nvPicPr>
        <p:blipFill>
          <a:blip r:embed="rId4"/>
          <a:stretch>
            <a:fillRect/>
          </a:stretch>
        </p:blipFill>
        <p:spPr>
          <a:xfrm>
            <a:off x="6715211" y="1778084"/>
            <a:ext cx="2079568" cy="2079568"/>
          </a:xfrm>
          <a:prstGeom prst="rect">
            <a:avLst/>
          </a:prstGeom>
        </p:spPr>
      </p:pic>
      <p:pic>
        <p:nvPicPr>
          <p:cNvPr id="8" name="図 7"/>
          <p:cNvPicPr>
            <a:picLocks noChangeAspect="1"/>
          </p:cNvPicPr>
          <p:nvPr/>
        </p:nvPicPr>
        <p:blipFill>
          <a:blip r:embed="rId5"/>
          <a:stretch>
            <a:fillRect/>
          </a:stretch>
        </p:blipFill>
        <p:spPr>
          <a:xfrm>
            <a:off x="6321057" y="4091240"/>
            <a:ext cx="2346830" cy="2346830"/>
          </a:xfrm>
          <a:prstGeom prst="rect">
            <a:avLst/>
          </a:prstGeom>
        </p:spPr>
      </p:pic>
      <p:sp>
        <p:nvSpPr>
          <p:cNvPr id="11" name="テキスト ボックス 10"/>
          <p:cNvSpPr txBox="1"/>
          <p:nvPr/>
        </p:nvSpPr>
        <p:spPr>
          <a:xfrm>
            <a:off x="5614876" y="1232971"/>
            <a:ext cx="2492990" cy="369332"/>
          </a:xfrm>
          <a:prstGeom prst="rect">
            <a:avLst/>
          </a:prstGeom>
          <a:noFill/>
        </p:spPr>
        <p:txBody>
          <a:bodyPr wrap="none" rtlCol="0">
            <a:spAutoFit/>
          </a:bodyPr>
          <a:lstStyle/>
          <a:p>
            <a:r>
              <a:rPr kumimoji="1" lang="ja-JP" altLang="en-US" sz="1800" b="1" dirty="0" smtClean="0"/>
              <a:t>電子レンジ・オーブン</a:t>
            </a:r>
            <a:endParaRPr kumimoji="1" lang="ja-JP" altLang="en-US" sz="1800" b="1" dirty="0"/>
          </a:p>
        </p:txBody>
      </p:sp>
      <p:pic>
        <p:nvPicPr>
          <p:cNvPr id="4" name="図 3"/>
          <p:cNvPicPr>
            <a:picLocks noChangeAspect="1"/>
          </p:cNvPicPr>
          <p:nvPr/>
        </p:nvPicPr>
        <p:blipFill>
          <a:blip r:embed="rId6"/>
          <a:stretch>
            <a:fillRect/>
          </a:stretch>
        </p:blipFill>
        <p:spPr>
          <a:xfrm>
            <a:off x="381410" y="3093766"/>
            <a:ext cx="3940708" cy="2811039"/>
          </a:xfrm>
          <a:prstGeom prst="rect">
            <a:avLst/>
          </a:prstGeom>
        </p:spPr>
      </p:pic>
      <p:sp>
        <p:nvSpPr>
          <p:cNvPr id="12" name="テキスト ボックス 11"/>
          <p:cNvSpPr txBox="1"/>
          <p:nvPr/>
        </p:nvSpPr>
        <p:spPr>
          <a:xfrm>
            <a:off x="6992578" y="6253404"/>
            <a:ext cx="877163" cy="369332"/>
          </a:xfrm>
          <a:prstGeom prst="rect">
            <a:avLst/>
          </a:prstGeom>
          <a:noFill/>
        </p:spPr>
        <p:txBody>
          <a:bodyPr wrap="none" rtlCol="0">
            <a:spAutoFit/>
          </a:bodyPr>
          <a:lstStyle/>
          <a:p>
            <a:r>
              <a:rPr kumimoji="1" lang="ja-JP" altLang="en-US" sz="1800" b="1" dirty="0" smtClean="0"/>
              <a:t>冷蔵庫</a:t>
            </a:r>
            <a:endParaRPr kumimoji="1" lang="ja-JP" altLang="en-US" sz="1800" b="1" dirty="0"/>
          </a:p>
        </p:txBody>
      </p:sp>
      <p:cxnSp>
        <p:nvCxnSpPr>
          <p:cNvPr id="14" name="直線矢印コネクタ 13"/>
          <p:cNvCxnSpPr/>
          <p:nvPr/>
        </p:nvCxnSpPr>
        <p:spPr>
          <a:xfrm flipV="1">
            <a:off x="4521258" y="3596042"/>
            <a:ext cx="1799799" cy="1389020"/>
          </a:xfrm>
          <a:prstGeom prst="straightConnector1">
            <a:avLst/>
          </a:prstGeom>
          <a:ln>
            <a:solidFill>
              <a:srgbClr val="FF0C5B"/>
            </a:solidFill>
            <a:tailEnd type="arrow"/>
          </a:ln>
        </p:spPr>
        <p:style>
          <a:lnRef idx="3">
            <a:schemeClr val="accent2"/>
          </a:lnRef>
          <a:fillRef idx="0">
            <a:schemeClr val="accent2"/>
          </a:fillRef>
          <a:effectRef idx="2">
            <a:schemeClr val="accent2"/>
          </a:effectRef>
          <a:fontRef idx="minor">
            <a:schemeClr val="tx1"/>
          </a:fontRef>
        </p:style>
      </p:cxnSp>
      <p:cxnSp>
        <p:nvCxnSpPr>
          <p:cNvPr id="15" name="直線矢印コネクタ 14"/>
          <p:cNvCxnSpPr/>
          <p:nvPr/>
        </p:nvCxnSpPr>
        <p:spPr>
          <a:xfrm>
            <a:off x="4500808" y="4985062"/>
            <a:ext cx="2112215" cy="658133"/>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9" name="テキスト ボックス 18"/>
          <p:cNvSpPr txBox="1"/>
          <p:nvPr/>
        </p:nvSpPr>
        <p:spPr>
          <a:xfrm>
            <a:off x="4512611" y="5381585"/>
            <a:ext cx="1261884" cy="523220"/>
          </a:xfrm>
          <a:prstGeom prst="rect">
            <a:avLst/>
          </a:prstGeom>
          <a:noFill/>
        </p:spPr>
        <p:txBody>
          <a:bodyPr wrap="none" rtlCol="0">
            <a:spAutoFit/>
          </a:bodyPr>
          <a:lstStyle/>
          <a:p>
            <a:r>
              <a:rPr kumimoji="1" lang="ja-JP" altLang="en-US" sz="2800" b="1" dirty="0" smtClean="0">
                <a:solidFill>
                  <a:schemeClr val="accent1">
                    <a:lumMod val="75000"/>
                  </a:schemeClr>
                </a:solidFill>
              </a:rPr>
              <a:t>冷やす</a:t>
            </a:r>
            <a:endParaRPr kumimoji="1" lang="ja-JP" altLang="en-US" sz="1800" b="1" dirty="0">
              <a:solidFill>
                <a:schemeClr val="accent1">
                  <a:lumMod val="75000"/>
                </a:schemeClr>
              </a:solidFill>
            </a:endParaRPr>
          </a:p>
        </p:txBody>
      </p:sp>
      <p:sp>
        <p:nvSpPr>
          <p:cNvPr id="20" name="テキスト ボックス 19"/>
          <p:cNvSpPr txBox="1"/>
          <p:nvPr/>
        </p:nvSpPr>
        <p:spPr>
          <a:xfrm>
            <a:off x="4521258" y="3568020"/>
            <a:ext cx="1261884" cy="523220"/>
          </a:xfrm>
          <a:prstGeom prst="rect">
            <a:avLst/>
          </a:prstGeom>
          <a:noFill/>
        </p:spPr>
        <p:txBody>
          <a:bodyPr wrap="none" rtlCol="0">
            <a:spAutoFit/>
          </a:bodyPr>
          <a:lstStyle/>
          <a:p>
            <a:r>
              <a:rPr kumimoji="1" lang="ja-JP" altLang="en-US" sz="2800" b="1" dirty="0" smtClean="0">
                <a:solidFill>
                  <a:srgbClr val="FF0000"/>
                </a:solidFill>
              </a:rPr>
              <a:t>温める</a:t>
            </a:r>
            <a:endParaRPr kumimoji="1" lang="ja-JP" altLang="en-US" sz="2800" b="1" dirty="0">
              <a:solidFill>
                <a:srgbClr val="FF0000"/>
              </a:solidFill>
            </a:endParaRPr>
          </a:p>
        </p:txBody>
      </p:sp>
      <p:pic>
        <p:nvPicPr>
          <p:cNvPr id="4098" name="Picture 2"/>
          <p:cNvPicPr>
            <a:picLocks noChangeAspect="1" noChangeArrowheads="1"/>
          </p:cNvPicPr>
          <p:nvPr/>
        </p:nvPicPr>
        <p:blipFill rotWithShape="1">
          <a:blip r:embed="rId7">
            <a:extLst>
              <a:ext uri="{28A0092B-C50C-407E-A947-70E740481C1C}">
                <a14:useLocalDpi xmlns:a14="http://schemas.microsoft.com/office/drawing/2010/main" xmlns="" val="0"/>
              </a:ext>
            </a:extLst>
          </a:blip>
          <a:srcRect l="11860" t="12827" r="5084" b="13522"/>
          <a:stretch/>
        </p:blipFill>
        <p:spPr bwMode="auto">
          <a:xfrm>
            <a:off x="381410" y="171858"/>
            <a:ext cx="1918754" cy="241041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テキスト ボックス 2"/>
          <p:cNvSpPr txBox="1"/>
          <p:nvPr/>
        </p:nvSpPr>
        <p:spPr>
          <a:xfrm>
            <a:off x="1513812" y="402350"/>
            <a:ext cx="700930" cy="646331"/>
          </a:xfrm>
          <a:prstGeom prst="rect">
            <a:avLst/>
          </a:prstGeom>
          <a:noFill/>
        </p:spPr>
        <p:txBody>
          <a:bodyPr wrap="square" rtlCol="0">
            <a:spAutoFit/>
          </a:bodyPr>
          <a:lstStyle/>
          <a:p>
            <a:r>
              <a:rPr kumimoji="1" lang="ja-JP" altLang="en-US" sz="3600" dirty="0" smtClean="0"/>
              <a:t>食</a:t>
            </a:r>
            <a:endParaRPr kumimoji="1" lang="en-US" altLang="ja-JP" sz="3600" dirty="0" smtClean="0"/>
          </a:p>
        </p:txBody>
      </p:sp>
      <p:sp>
        <p:nvSpPr>
          <p:cNvPr id="16" name="テキスト ボックス 15"/>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１２</a:t>
            </a:r>
            <a:endParaRPr kumimoji="1" lang="ja-JP" altLang="en-US" sz="2400" b="1" dirty="0"/>
          </a:p>
        </p:txBody>
      </p:sp>
    </p:spTree>
    <p:extLst>
      <p:ext uri="{BB962C8B-B14F-4D97-AF65-F5344CB8AC3E}">
        <p14:creationId xmlns:p14="http://schemas.microsoft.com/office/powerpoint/2010/main" xmlns="" val="38884350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食べ方提案の事例</a:t>
            </a:r>
            <a:endParaRPr kumimoji="1" lang="ja-JP" altLang="en-US" dirty="0"/>
          </a:p>
        </p:txBody>
      </p:sp>
      <p:sp>
        <p:nvSpPr>
          <p:cNvPr id="9" name="テキスト ボックス 8"/>
          <p:cNvSpPr txBox="1"/>
          <p:nvPr/>
        </p:nvSpPr>
        <p:spPr>
          <a:xfrm>
            <a:off x="457200" y="1566120"/>
            <a:ext cx="2797936" cy="523220"/>
          </a:xfrm>
          <a:prstGeom prst="rect">
            <a:avLst/>
          </a:prstGeom>
          <a:noFill/>
        </p:spPr>
        <p:txBody>
          <a:bodyPr wrap="none" rtlCol="0">
            <a:spAutoFit/>
          </a:bodyPr>
          <a:lstStyle/>
          <a:p>
            <a:r>
              <a:rPr kumimoji="1" lang="ja-JP" altLang="en-US" sz="2800" b="1" dirty="0" smtClean="0"/>
              <a:t>グリコ</a:t>
            </a:r>
            <a:r>
              <a:rPr kumimoji="1" lang="en-US" altLang="ja-JP" sz="2800" b="1" dirty="0" smtClean="0"/>
              <a:t> </a:t>
            </a:r>
            <a:r>
              <a:rPr kumimoji="1" lang="ja-JP" altLang="en-US" sz="2800" b="1" dirty="0" smtClean="0"/>
              <a:t>ポッキー</a:t>
            </a:r>
            <a:endParaRPr kumimoji="1" lang="ja-JP" altLang="en-US" sz="2800" b="1" dirty="0"/>
          </a:p>
        </p:txBody>
      </p:sp>
      <p:pic>
        <p:nvPicPr>
          <p:cNvPr id="4" name="図 3"/>
          <p:cNvPicPr>
            <a:picLocks noChangeAspect="1"/>
          </p:cNvPicPr>
          <p:nvPr/>
        </p:nvPicPr>
        <p:blipFill>
          <a:blip r:embed="rId3"/>
          <a:stretch>
            <a:fillRect/>
          </a:stretch>
        </p:blipFill>
        <p:spPr>
          <a:xfrm>
            <a:off x="187918" y="2277338"/>
            <a:ext cx="2936115" cy="3882906"/>
          </a:xfrm>
          <a:prstGeom prst="rect">
            <a:avLst/>
          </a:prstGeom>
        </p:spPr>
      </p:pic>
      <p:pic>
        <p:nvPicPr>
          <p:cNvPr id="6" name="図 5"/>
          <p:cNvPicPr>
            <a:picLocks noChangeAspect="1"/>
          </p:cNvPicPr>
          <p:nvPr/>
        </p:nvPicPr>
        <p:blipFill>
          <a:blip r:embed="rId4"/>
          <a:stretch>
            <a:fillRect/>
          </a:stretch>
        </p:blipFill>
        <p:spPr>
          <a:xfrm>
            <a:off x="3777764" y="1760079"/>
            <a:ext cx="5247147" cy="1527423"/>
          </a:xfrm>
          <a:prstGeom prst="rect">
            <a:avLst/>
          </a:prstGeom>
        </p:spPr>
      </p:pic>
      <p:pic>
        <p:nvPicPr>
          <p:cNvPr id="7" name="図 6"/>
          <p:cNvPicPr>
            <a:picLocks noChangeAspect="1"/>
          </p:cNvPicPr>
          <p:nvPr/>
        </p:nvPicPr>
        <p:blipFill>
          <a:blip r:embed="rId5"/>
          <a:stretch>
            <a:fillRect/>
          </a:stretch>
        </p:blipFill>
        <p:spPr>
          <a:xfrm>
            <a:off x="2878164" y="4218791"/>
            <a:ext cx="5808636" cy="2426896"/>
          </a:xfrm>
          <a:prstGeom prst="rect">
            <a:avLst/>
          </a:prstGeom>
        </p:spPr>
      </p:pic>
      <p:sp>
        <p:nvSpPr>
          <p:cNvPr id="8" name="テキスト ボックス 7"/>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１３</a:t>
            </a:r>
            <a:endParaRPr kumimoji="1" lang="ja-JP" altLang="en-US" sz="2400" b="1" dirty="0"/>
          </a:p>
        </p:txBody>
      </p:sp>
    </p:spTree>
    <p:extLst>
      <p:ext uri="{BB962C8B-B14F-4D97-AF65-F5344CB8AC3E}">
        <p14:creationId xmlns:p14="http://schemas.microsoft.com/office/powerpoint/2010/main" xmlns="" val="21337256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040309" y="476395"/>
            <a:ext cx="6987944" cy="630559"/>
          </a:xfrm>
        </p:spPr>
        <p:txBody>
          <a:bodyPr/>
          <a:lstStyle/>
          <a:p>
            <a:r>
              <a:rPr kumimoji="1" lang="ja-JP" altLang="en-US" dirty="0" smtClean="0"/>
              <a:t>べ方提案の事例～じゃがりこ～</a:t>
            </a:r>
            <a:endParaRPr kumimoji="1" lang="ja-JP" altLang="en-US" dirty="0"/>
          </a:p>
        </p:txBody>
      </p:sp>
      <p:sp>
        <p:nvSpPr>
          <p:cNvPr id="12" name="テキスト ボックス 11"/>
          <p:cNvSpPr txBox="1"/>
          <p:nvPr/>
        </p:nvSpPr>
        <p:spPr>
          <a:xfrm>
            <a:off x="2997652" y="3822585"/>
            <a:ext cx="1988045" cy="523220"/>
          </a:xfrm>
          <a:prstGeom prst="rect">
            <a:avLst/>
          </a:prstGeom>
          <a:noFill/>
        </p:spPr>
        <p:txBody>
          <a:bodyPr wrap="none" rtlCol="0">
            <a:spAutoFit/>
          </a:bodyPr>
          <a:lstStyle/>
          <a:p>
            <a:r>
              <a:rPr kumimoji="1" lang="ja-JP" altLang="en-US" sz="2800" b="1" dirty="0" smtClean="0"/>
              <a:t>お湯を注ぐ</a:t>
            </a:r>
            <a:endParaRPr kumimoji="1" lang="ja-JP" altLang="en-US" sz="2800" b="1" dirty="0"/>
          </a:p>
        </p:txBody>
      </p:sp>
      <p:pic>
        <p:nvPicPr>
          <p:cNvPr id="3" name="図 2"/>
          <p:cNvPicPr>
            <a:picLocks noChangeAspect="1"/>
          </p:cNvPicPr>
          <p:nvPr/>
        </p:nvPicPr>
        <p:blipFill rotWithShape="1">
          <a:blip r:embed="rId3"/>
          <a:srcRect l="15683" t="9406" r="16991" b="10954"/>
          <a:stretch/>
        </p:blipFill>
        <p:spPr>
          <a:xfrm>
            <a:off x="578734" y="3125166"/>
            <a:ext cx="2250569" cy="2662177"/>
          </a:xfrm>
          <a:prstGeom prst="rect">
            <a:avLst/>
          </a:prstGeom>
        </p:spPr>
      </p:pic>
      <p:pic>
        <p:nvPicPr>
          <p:cNvPr id="5" name="図 4"/>
          <p:cNvPicPr>
            <a:picLocks noChangeAspect="1"/>
          </p:cNvPicPr>
          <p:nvPr/>
        </p:nvPicPr>
        <p:blipFill>
          <a:blip r:embed="rId4"/>
          <a:stretch>
            <a:fillRect/>
          </a:stretch>
        </p:blipFill>
        <p:spPr>
          <a:xfrm>
            <a:off x="2997653" y="1106954"/>
            <a:ext cx="3285879" cy="2464410"/>
          </a:xfrm>
          <a:prstGeom prst="rect">
            <a:avLst/>
          </a:prstGeom>
        </p:spPr>
      </p:pic>
      <p:pic>
        <p:nvPicPr>
          <p:cNvPr id="10" name="図 9"/>
          <p:cNvPicPr>
            <a:picLocks noChangeAspect="1"/>
          </p:cNvPicPr>
          <p:nvPr/>
        </p:nvPicPr>
        <p:blipFill>
          <a:blip r:embed="rId5"/>
          <a:stretch>
            <a:fillRect/>
          </a:stretch>
        </p:blipFill>
        <p:spPr>
          <a:xfrm>
            <a:off x="5361699" y="3731577"/>
            <a:ext cx="3325101" cy="2493826"/>
          </a:xfrm>
          <a:prstGeom prst="rect">
            <a:avLst/>
          </a:prstGeom>
        </p:spPr>
      </p:pic>
      <p:sp>
        <p:nvSpPr>
          <p:cNvPr id="17" name="テキスト ボックス 16"/>
          <p:cNvSpPr txBox="1"/>
          <p:nvPr/>
        </p:nvSpPr>
        <p:spPr>
          <a:xfrm>
            <a:off x="5107056" y="6267075"/>
            <a:ext cx="3430747" cy="523220"/>
          </a:xfrm>
          <a:prstGeom prst="rect">
            <a:avLst/>
          </a:prstGeom>
          <a:noFill/>
        </p:spPr>
        <p:txBody>
          <a:bodyPr wrap="none" rtlCol="0">
            <a:spAutoFit/>
          </a:bodyPr>
          <a:lstStyle/>
          <a:p>
            <a:r>
              <a:rPr kumimoji="1" lang="ja-JP" altLang="en-US" sz="2800" b="1" dirty="0" smtClean="0"/>
              <a:t>ポテトサラダになる</a:t>
            </a:r>
            <a:endParaRPr kumimoji="1" lang="ja-JP" altLang="en-US" sz="2800" b="1" dirty="0"/>
          </a:p>
        </p:txBody>
      </p:sp>
      <p:pic>
        <p:nvPicPr>
          <p:cNvPr id="5122"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53026" y="210343"/>
            <a:ext cx="1914525" cy="24145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テキスト ボックス 3"/>
          <p:cNvSpPr txBox="1"/>
          <p:nvPr/>
        </p:nvSpPr>
        <p:spPr>
          <a:xfrm>
            <a:off x="1502004" y="445369"/>
            <a:ext cx="681819" cy="646331"/>
          </a:xfrm>
          <a:prstGeom prst="rect">
            <a:avLst/>
          </a:prstGeom>
          <a:noFill/>
        </p:spPr>
        <p:txBody>
          <a:bodyPr wrap="square" rtlCol="0">
            <a:spAutoFit/>
          </a:bodyPr>
          <a:lstStyle/>
          <a:p>
            <a:r>
              <a:rPr kumimoji="1" lang="ja-JP" altLang="en-US" sz="3600" b="1" dirty="0" smtClean="0"/>
              <a:t>食</a:t>
            </a:r>
            <a:endParaRPr kumimoji="1" lang="ja-JP" altLang="en-US" sz="3600" b="1" dirty="0"/>
          </a:p>
        </p:txBody>
      </p:sp>
      <p:sp>
        <p:nvSpPr>
          <p:cNvPr id="8" name="左矢印 7"/>
          <p:cNvSpPr/>
          <p:nvPr/>
        </p:nvSpPr>
        <p:spPr>
          <a:xfrm rot="13816634">
            <a:off x="6551175" y="2320711"/>
            <a:ext cx="1517192" cy="1043115"/>
          </a:xfrm>
          <a:prstGeom prst="leftArrow">
            <a:avLst>
              <a:gd name="adj1" fmla="val 33158"/>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rot="16499487">
            <a:off x="1918526" y="2150812"/>
            <a:ext cx="869024" cy="9482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テキスト ボックス 12"/>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１４</a:t>
            </a:r>
            <a:endParaRPr kumimoji="1" lang="ja-JP" altLang="en-US" sz="2400" b="1" dirty="0"/>
          </a:p>
        </p:txBody>
      </p:sp>
    </p:spTree>
    <p:extLst>
      <p:ext uri="{BB962C8B-B14F-4D97-AF65-F5344CB8AC3E}">
        <p14:creationId xmlns:p14="http://schemas.microsoft.com/office/powerpoint/2010/main" xmlns="" val="28303408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食べ方提案に関して企業の問題意識</a:t>
            </a:r>
            <a:endParaRPr kumimoji="1" lang="ja-JP" altLang="en-US" dirty="0"/>
          </a:p>
        </p:txBody>
      </p:sp>
      <p:sp>
        <p:nvSpPr>
          <p:cNvPr id="3" name="テキスト プレースホルダー 2"/>
          <p:cNvSpPr>
            <a:spLocks noGrp="1"/>
          </p:cNvSpPr>
          <p:nvPr>
            <p:ph type="body" idx="1"/>
          </p:nvPr>
        </p:nvSpPr>
        <p:spPr>
          <a:xfrm>
            <a:off x="350668" y="891251"/>
            <a:ext cx="8229600" cy="5605501"/>
          </a:xfrm>
        </p:spPr>
        <p:txBody>
          <a:bodyPr/>
          <a:lstStyle/>
          <a:p>
            <a:pPr marL="0" indent="0">
              <a:buNone/>
            </a:pPr>
            <a:endParaRPr kumimoji="1" lang="en-US" altLang="ja-JP" dirty="0" smtClean="0"/>
          </a:p>
          <a:p>
            <a:pPr marL="0" indent="0">
              <a:buNone/>
            </a:pPr>
            <a:endParaRPr kumimoji="1" lang="en-US" altLang="ja-JP" dirty="0" smtClean="0"/>
          </a:p>
          <a:p>
            <a:pPr marL="0" indent="0">
              <a:buNone/>
            </a:pPr>
            <a:r>
              <a:rPr kumimoji="1" lang="ja-JP" altLang="en-US" dirty="0" smtClean="0"/>
              <a:t>どのような提案をしたらいいのかわからない</a:t>
            </a:r>
            <a:endParaRPr kumimoji="1" lang="en-US" altLang="ja-JP" dirty="0" smtClean="0"/>
          </a:p>
          <a:p>
            <a:pPr marL="0" indent="0">
              <a:buNone/>
            </a:pPr>
            <a:endParaRPr kumimoji="1" lang="en-US" altLang="ja-JP" dirty="0" smtClean="0"/>
          </a:p>
          <a:p>
            <a:pPr marL="0" indent="0">
              <a:buNone/>
            </a:pPr>
            <a:endParaRPr kumimoji="1" lang="ja-JP" alt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28228" t="14051" r="30253" b="18101"/>
          <a:stretch/>
        </p:blipFill>
        <p:spPr bwMode="auto">
          <a:xfrm rot="1045901">
            <a:off x="2511706" y="3226286"/>
            <a:ext cx="474562" cy="77550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rot="20054057">
            <a:off x="2671991" y="4121765"/>
            <a:ext cx="441936" cy="5671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10142" r="8684" b="23939"/>
          <a:stretch/>
        </p:blipFill>
        <p:spPr bwMode="auto">
          <a:xfrm>
            <a:off x="949123" y="3614039"/>
            <a:ext cx="1621561" cy="303881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雲形吹き出し 4"/>
          <p:cNvSpPr/>
          <p:nvPr/>
        </p:nvSpPr>
        <p:spPr>
          <a:xfrm>
            <a:off x="3351895" y="3173011"/>
            <a:ext cx="5028176" cy="3031019"/>
          </a:xfrm>
          <a:prstGeom prst="cloudCallout">
            <a:avLst>
              <a:gd name="adj1" fmla="val -63069"/>
              <a:gd name="adj2" fmla="val 3023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30" name="Picture 6"/>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34581" t="6417" r="30837" b="7585"/>
          <a:stretch/>
        </p:blipFill>
        <p:spPr bwMode="auto">
          <a:xfrm>
            <a:off x="6553758" y="3740309"/>
            <a:ext cx="673583" cy="167509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31" name="Picture 7"/>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4251" t="12492" r="1482" b="3609"/>
          <a:stretch/>
        </p:blipFill>
        <p:spPr bwMode="auto">
          <a:xfrm>
            <a:off x="4254720" y="3892600"/>
            <a:ext cx="1926161" cy="15918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テキスト ボックス 9"/>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１５</a:t>
            </a:r>
            <a:endParaRPr kumimoji="1" lang="ja-JP" altLang="en-US" sz="2400" b="1" dirty="0"/>
          </a:p>
        </p:txBody>
      </p:sp>
    </p:spTree>
    <p:extLst>
      <p:ext uri="{BB962C8B-B14F-4D97-AF65-F5344CB8AC3E}">
        <p14:creationId xmlns:p14="http://schemas.microsoft.com/office/powerpoint/2010/main" xmlns="" val="34415423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178408" y="347910"/>
            <a:ext cx="8229600" cy="1143000"/>
          </a:xfrm>
          <a:prstGeom prst="rect">
            <a:avLst/>
          </a:prstGeom>
        </p:spPr>
        <p:txBody>
          <a:bodyPr lIns="91425" tIns="91425" rIns="91425" bIns="91425" anchor="b" anchorCtr="0">
            <a:noAutofit/>
          </a:bodyPr>
          <a:lstStyle/>
          <a:p>
            <a:pPr lvl="0" rtl="0">
              <a:buNone/>
            </a:pPr>
            <a:r>
              <a:rPr lang="ja-JP" altLang="en-US" sz="4400" dirty="0" smtClean="0"/>
              <a:t>研究目的</a:t>
            </a:r>
            <a:endParaRPr lang="ja" sz="4400" dirty="0"/>
          </a:p>
        </p:txBody>
      </p:sp>
      <p:sp>
        <p:nvSpPr>
          <p:cNvPr id="54" name="Shape 54"/>
          <p:cNvSpPr txBox="1">
            <a:spLocks noGrp="1"/>
          </p:cNvSpPr>
          <p:nvPr>
            <p:ph type="body" idx="1"/>
          </p:nvPr>
        </p:nvSpPr>
        <p:spPr>
          <a:xfrm>
            <a:off x="309769" y="1411438"/>
            <a:ext cx="8392797" cy="3855010"/>
          </a:xfrm>
          <a:prstGeom prst="rect">
            <a:avLst/>
          </a:prstGeom>
        </p:spPr>
        <p:txBody>
          <a:bodyPr lIns="91425" tIns="91425" rIns="91425" bIns="91425" anchor="t" anchorCtr="0">
            <a:noAutofit/>
          </a:bodyPr>
          <a:lstStyle/>
          <a:p>
            <a:pPr lvl="0" rtl="0">
              <a:buNone/>
            </a:pPr>
            <a:r>
              <a:rPr lang="ja-JP" altLang="en-US" sz="2400" dirty="0" smtClean="0"/>
              <a:t>　</a:t>
            </a:r>
            <a:r>
              <a:rPr lang="ja-JP" altLang="en-US" sz="3200" dirty="0" smtClean="0"/>
              <a:t>本研究は、消費者の行動、心理の観点から理想の食べ方提案を考察し、実際のマーケティング活動において応用できる「食べ方提案」モデルを提示するものである。</a:t>
            </a:r>
            <a:endParaRPr lang="en-US" altLang="ja" sz="3200" dirty="0"/>
          </a:p>
          <a:p>
            <a:pPr lvl="0" rtl="0">
              <a:buNone/>
            </a:pPr>
            <a:endParaRPr lang="en-US" altLang="ja" sz="2400" dirty="0" smtClean="0"/>
          </a:p>
          <a:p>
            <a:pPr marL="0" indent="0">
              <a:buNone/>
            </a:pPr>
            <a:endParaRPr kumimoji="1" lang="ja-JP" altLang="en-US" sz="2400" dirty="0"/>
          </a:p>
          <a:p>
            <a:pPr lvl="0" rtl="0">
              <a:buNone/>
            </a:pPr>
            <a:endParaRPr lang="ja" sz="2400" dirty="0"/>
          </a:p>
        </p:txBody>
      </p:sp>
      <p:sp>
        <p:nvSpPr>
          <p:cNvPr id="5" name="テキスト ボックス 4"/>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１６</a:t>
            </a:r>
            <a:endParaRPr kumimoji="1" lang="ja-JP" altLang="en-US" sz="2400" b="1" dirty="0"/>
          </a:p>
        </p:txBody>
      </p:sp>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170372" y="299189"/>
            <a:ext cx="8580608" cy="1243827"/>
          </a:xfrm>
          <a:prstGeom prst="rect">
            <a:avLst/>
          </a:prstGeom>
        </p:spPr>
        <p:txBody>
          <a:bodyPr lIns="91425" tIns="91425" rIns="91425" bIns="91425" anchor="b" anchorCtr="0">
            <a:noAutofit/>
          </a:bodyPr>
          <a:lstStyle/>
          <a:p>
            <a:pPr lvl="0"/>
            <a:r>
              <a:rPr kumimoji="1" lang="ja-JP" altLang="en-US" sz="2150" b="0" dirty="0" smtClean="0"/>
              <a:t>評価判断</a:t>
            </a:r>
            <a:r>
              <a:rPr kumimoji="1" lang="ja-JP" altLang="en-US" sz="2150" b="0" dirty="0"/>
              <a:t>ツールと</a:t>
            </a:r>
            <a:r>
              <a:rPr kumimoji="1" lang="ja-JP" altLang="en-US" sz="2150" b="0" dirty="0" smtClean="0"/>
              <a:t>して、</a:t>
            </a:r>
            <a:r>
              <a:rPr lang="ja-JP" altLang="en-US" sz="2150" b="0" dirty="0" smtClean="0"/>
              <a:t>消費者 </a:t>
            </a:r>
            <a:r>
              <a:rPr lang="ja-JP" altLang="en-US" sz="2150" b="0" dirty="0"/>
              <a:t>が事前知識として保持している何かしらのスキ ーマを使って行うトップダウン型の情報処理</a:t>
            </a:r>
            <a:r>
              <a:rPr lang="ja-JP" altLang="en-US" sz="2150" b="0" dirty="0" smtClean="0"/>
              <a:t>ので</a:t>
            </a:r>
            <a:r>
              <a:rPr lang="ja-JP" altLang="en-US" sz="2150" b="0" dirty="0"/>
              <a:t>ある</a:t>
            </a:r>
            <a:r>
              <a:rPr kumimoji="1" lang="ja-JP" altLang="en-US" sz="2150" b="0" dirty="0" smtClean="0"/>
              <a:t>「カテゴリーベース処理」「ピースミール処理」を</a:t>
            </a:r>
            <a:r>
              <a:rPr kumimoji="1" lang="ja-JP" altLang="en-US" sz="2150" b="0" dirty="0"/>
              <a:t>参考と</a:t>
            </a:r>
            <a:r>
              <a:rPr kumimoji="1" lang="ja-JP" altLang="en-US" sz="2150" b="0" dirty="0" smtClean="0"/>
              <a:t>する。</a:t>
            </a:r>
            <a:endParaRPr lang="ja" sz="2150" b="0" dirty="0"/>
          </a:p>
        </p:txBody>
      </p:sp>
      <p:sp>
        <p:nvSpPr>
          <p:cNvPr id="3" name="正方形/長方形 2"/>
          <p:cNvSpPr/>
          <p:nvPr/>
        </p:nvSpPr>
        <p:spPr>
          <a:xfrm>
            <a:off x="216838" y="2131169"/>
            <a:ext cx="1657265" cy="684251"/>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ベース</a:t>
            </a:r>
            <a:r>
              <a:rPr kumimoji="1" lang="en-US" altLang="ja-JP" dirty="0" smtClean="0">
                <a:solidFill>
                  <a:srgbClr val="000000"/>
                </a:solidFill>
              </a:rPr>
              <a:t>•</a:t>
            </a:r>
            <a:r>
              <a:rPr kumimoji="1" lang="ja-JP" altLang="en-US" dirty="0" smtClean="0">
                <a:solidFill>
                  <a:srgbClr val="000000"/>
                </a:solidFill>
              </a:rPr>
              <a:t>ドメイン</a:t>
            </a:r>
            <a:endParaRPr kumimoji="1" lang="en-US" altLang="ja-JP" dirty="0" smtClean="0">
              <a:solidFill>
                <a:srgbClr val="000000"/>
              </a:solidFill>
            </a:endParaRPr>
          </a:p>
        </p:txBody>
      </p:sp>
      <p:sp>
        <p:nvSpPr>
          <p:cNvPr id="4" name="正方形/長方形 3"/>
          <p:cNvSpPr/>
          <p:nvPr/>
        </p:nvSpPr>
        <p:spPr>
          <a:xfrm>
            <a:off x="216838" y="3771706"/>
            <a:ext cx="1657265" cy="69703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ターゲット</a:t>
            </a:r>
            <a:r>
              <a:rPr kumimoji="1" lang="en-US" altLang="ja-JP" dirty="0" smtClean="0">
                <a:solidFill>
                  <a:srgbClr val="000000"/>
                </a:solidFill>
              </a:rPr>
              <a:t>•</a:t>
            </a:r>
            <a:r>
              <a:rPr kumimoji="1" lang="ja-JP" altLang="en-US" dirty="0" smtClean="0">
                <a:solidFill>
                  <a:srgbClr val="000000"/>
                </a:solidFill>
              </a:rPr>
              <a:t>ドメイン</a:t>
            </a:r>
            <a:endParaRPr kumimoji="1" lang="ja-JP" altLang="en-US" dirty="0">
              <a:solidFill>
                <a:srgbClr val="000000"/>
              </a:solidFill>
            </a:endParaRPr>
          </a:p>
        </p:txBody>
      </p:sp>
      <p:sp>
        <p:nvSpPr>
          <p:cNvPr id="5" name="正方形/長方形 4"/>
          <p:cNvSpPr/>
          <p:nvPr/>
        </p:nvSpPr>
        <p:spPr>
          <a:xfrm>
            <a:off x="2633038" y="3121146"/>
            <a:ext cx="1703730" cy="65056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カテゴリー一致度</a:t>
            </a:r>
            <a:endParaRPr kumimoji="1" lang="ja-JP" altLang="en-US" dirty="0">
              <a:solidFill>
                <a:srgbClr val="000000"/>
              </a:solidFill>
            </a:endParaRPr>
          </a:p>
        </p:txBody>
      </p:sp>
      <p:sp>
        <p:nvSpPr>
          <p:cNvPr id="6" name="正方形/長方形 5"/>
          <p:cNvSpPr/>
          <p:nvPr/>
        </p:nvSpPr>
        <p:spPr>
          <a:xfrm>
            <a:off x="6474176" y="2060111"/>
            <a:ext cx="2385224" cy="6997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スキーマ転換</a:t>
            </a:r>
            <a:endParaRPr kumimoji="1" lang="en-US" altLang="ja-JP" dirty="0" smtClean="0">
              <a:solidFill>
                <a:srgbClr val="000000"/>
              </a:solidFill>
            </a:endParaRPr>
          </a:p>
          <a:p>
            <a:pPr algn="ctr"/>
            <a:r>
              <a:rPr kumimoji="1" lang="ja-JP" altLang="en-US" dirty="0" smtClean="0">
                <a:solidFill>
                  <a:srgbClr val="000000"/>
                </a:solidFill>
              </a:rPr>
              <a:t>（処理を中止）</a:t>
            </a:r>
            <a:endParaRPr kumimoji="1" lang="ja-JP" altLang="en-US" dirty="0">
              <a:solidFill>
                <a:srgbClr val="000000"/>
              </a:solidFill>
            </a:endParaRPr>
          </a:p>
        </p:txBody>
      </p:sp>
      <p:sp>
        <p:nvSpPr>
          <p:cNvPr id="7" name="正方形/長方形 6"/>
          <p:cNvSpPr/>
          <p:nvPr/>
        </p:nvSpPr>
        <p:spPr>
          <a:xfrm>
            <a:off x="6474176" y="3121146"/>
            <a:ext cx="2385224" cy="65056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ピースミール処理</a:t>
            </a:r>
            <a:endParaRPr kumimoji="1" lang="en-US" altLang="ja-JP" dirty="0" smtClean="0">
              <a:solidFill>
                <a:srgbClr val="000000"/>
              </a:solidFill>
            </a:endParaRPr>
          </a:p>
          <a:p>
            <a:pPr algn="ctr"/>
            <a:r>
              <a:rPr kumimoji="1" lang="ja-JP" altLang="en-US" dirty="0" smtClean="0">
                <a:solidFill>
                  <a:srgbClr val="000000"/>
                </a:solidFill>
              </a:rPr>
              <a:t>（属性を一つ一つ処理）</a:t>
            </a:r>
            <a:endParaRPr kumimoji="1" lang="ja-JP" altLang="en-US" dirty="0">
              <a:solidFill>
                <a:srgbClr val="000000"/>
              </a:solidFill>
            </a:endParaRPr>
          </a:p>
        </p:txBody>
      </p:sp>
      <p:sp>
        <p:nvSpPr>
          <p:cNvPr id="8" name="正方形/長方形 7"/>
          <p:cNvSpPr/>
          <p:nvPr/>
        </p:nvSpPr>
        <p:spPr>
          <a:xfrm>
            <a:off x="6474176" y="4120221"/>
            <a:ext cx="2385224" cy="71252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カテゴリーベース処理</a:t>
            </a:r>
            <a:endParaRPr kumimoji="1" lang="en-US" altLang="ja-JP" dirty="0" smtClean="0">
              <a:solidFill>
                <a:srgbClr val="000000"/>
              </a:solidFill>
            </a:endParaRPr>
          </a:p>
          <a:p>
            <a:pPr algn="ctr"/>
            <a:r>
              <a:rPr kumimoji="1" lang="ja-JP" altLang="en-US" dirty="0" smtClean="0">
                <a:solidFill>
                  <a:srgbClr val="000000"/>
                </a:solidFill>
              </a:rPr>
              <a:t>（知識をそのまま採用）</a:t>
            </a:r>
            <a:endParaRPr kumimoji="1" lang="ja-JP" altLang="en-US" dirty="0">
              <a:solidFill>
                <a:srgbClr val="000000"/>
              </a:solidFill>
            </a:endParaRPr>
          </a:p>
        </p:txBody>
      </p:sp>
      <p:cxnSp>
        <p:nvCxnSpPr>
          <p:cNvPr id="11" name="直線矢印コネクタ 10"/>
          <p:cNvCxnSpPr>
            <a:endCxn id="5" idx="1"/>
          </p:cNvCxnSpPr>
          <p:nvPr/>
        </p:nvCxnSpPr>
        <p:spPr>
          <a:xfrm>
            <a:off x="1874103" y="2619089"/>
            <a:ext cx="758935" cy="82733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3" name="直線矢印コネクタ 12"/>
          <p:cNvCxnSpPr>
            <a:stCxn id="4" idx="3"/>
            <a:endCxn id="5" idx="1"/>
          </p:cNvCxnSpPr>
          <p:nvPr/>
        </p:nvCxnSpPr>
        <p:spPr>
          <a:xfrm flipV="1">
            <a:off x="1874103" y="3446426"/>
            <a:ext cx="758935" cy="67379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直線矢印コネクタ 17"/>
          <p:cNvCxnSpPr>
            <a:stCxn id="5" idx="3"/>
            <a:endCxn id="7" idx="1"/>
          </p:cNvCxnSpPr>
          <p:nvPr/>
        </p:nvCxnSpPr>
        <p:spPr>
          <a:xfrm>
            <a:off x="4336768" y="3446426"/>
            <a:ext cx="2137408"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0" name="直線コネクタ 19"/>
          <p:cNvCxnSpPr/>
          <p:nvPr/>
        </p:nvCxnSpPr>
        <p:spPr>
          <a:xfrm>
            <a:off x="4600073" y="2409981"/>
            <a:ext cx="0" cy="2143948"/>
          </a:xfrm>
          <a:prstGeom prst="line">
            <a:avLst/>
          </a:prstGeom>
        </p:spPr>
        <p:style>
          <a:lnRef idx="3">
            <a:schemeClr val="dk1"/>
          </a:lnRef>
          <a:fillRef idx="0">
            <a:schemeClr val="dk1"/>
          </a:fillRef>
          <a:effectRef idx="2">
            <a:schemeClr val="dk1"/>
          </a:effectRef>
          <a:fontRef idx="minor">
            <a:schemeClr val="tx1"/>
          </a:fontRef>
        </p:style>
      </p:cxnSp>
      <p:cxnSp>
        <p:nvCxnSpPr>
          <p:cNvPr id="22" name="直線矢印コネクタ 21"/>
          <p:cNvCxnSpPr>
            <a:endCxn id="6" idx="1"/>
          </p:cNvCxnSpPr>
          <p:nvPr/>
        </p:nvCxnSpPr>
        <p:spPr>
          <a:xfrm>
            <a:off x="4600073" y="2409981"/>
            <a:ext cx="1874103"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4" name="直線矢印コネクタ 23"/>
          <p:cNvCxnSpPr/>
          <p:nvPr/>
        </p:nvCxnSpPr>
        <p:spPr>
          <a:xfrm>
            <a:off x="4600073" y="4553929"/>
            <a:ext cx="1874103"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2" name="テキスト ボックス 71"/>
          <p:cNvSpPr txBox="1"/>
          <p:nvPr/>
        </p:nvSpPr>
        <p:spPr>
          <a:xfrm>
            <a:off x="4708492" y="2465200"/>
            <a:ext cx="1579823" cy="307777"/>
          </a:xfrm>
          <a:prstGeom prst="rect">
            <a:avLst/>
          </a:prstGeom>
          <a:noFill/>
        </p:spPr>
        <p:txBody>
          <a:bodyPr wrap="square" rtlCol="0">
            <a:spAutoFit/>
          </a:bodyPr>
          <a:lstStyle/>
          <a:p>
            <a:r>
              <a:rPr kumimoji="1" lang="ja-JP" altLang="en-US" dirty="0" smtClean="0"/>
              <a:t>まったく不一致</a:t>
            </a:r>
            <a:endParaRPr kumimoji="1" lang="ja-JP" altLang="en-US" dirty="0"/>
          </a:p>
        </p:txBody>
      </p:sp>
      <p:sp>
        <p:nvSpPr>
          <p:cNvPr id="77" name="テキスト ボックス 76"/>
          <p:cNvSpPr txBox="1"/>
          <p:nvPr/>
        </p:nvSpPr>
        <p:spPr>
          <a:xfrm>
            <a:off x="4708493" y="3510397"/>
            <a:ext cx="1579822" cy="307777"/>
          </a:xfrm>
          <a:prstGeom prst="rect">
            <a:avLst/>
          </a:prstGeom>
          <a:noFill/>
        </p:spPr>
        <p:txBody>
          <a:bodyPr wrap="square" rtlCol="0">
            <a:spAutoFit/>
          </a:bodyPr>
          <a:lstStyle/>
          <a:p>
            <a:r>
              <a:rPr kumimoji="1" lang="ja-JP" altLang="en-US" dirty="0" smtClean="0"/>
              <a:t>適度な不一致</a:t>
            </a:r>
            <a:endParaRPr kumimoji="1" lang="ja-JP" altLang="en-US" dirty="0"/>
          </a:p>
        </p:txBody>
      </p:sp>
      <p:sp>
        <p:nvSpPr>
          <p:cNvPr id="78" name="テキスト ボックス 77"/>
          <p:cNvSpPr txBox="1"/>
          <p:nvPr/>
        </p:nvSpPr>
        <p:spPr>
          <a:xfrm>
            <a:off x="4708493" y="4678852"/>
            <a:ext cx="1006749" cy="307777"/>
          </a:xfrm>
          <a:prstGeom prst="rect">
            <a:avLst/>
          </a:prstGeom>
          <a:noFill/>
        </p:spPr>
        <p:txBody>
          <a:bodyPr wrap="square" rtlCol="0">
            <a:spAutoFit/>
          </a:bodyPr>
          <a:lstStyle/>
          <a:p>
            <a:r>
              <a:rPr kumimoji="1" lang="ja-JP" altLang="en-US" dirty="0" smtClean="0"/>
              <a:t>完全一致</a:t>
            </a:r>
            <a:endParaRPr kumimoji="1" lang="ja-JP" altLang="en-US" dirty="0"/>
          </a:p>
        </p:txBody>
      </p:sp>
      <p:sp>
        <p:nvSpPr>
          <p:cNvPr id="10" name="テキスト ボックス 9"/>
          <p:cNvSpPr txBox="1"/>
          <p:nvPr/>
        </p:nvSpPr>
        <p:spPr>
          <a:xfrm>
            <a:off x="3678509" y="5509849"/>
            <a:ext cx="5219612" cy="523220"/>
          </a:xfrm>
          <a:prstGeom prst="rect">
            <a:avLst/>
          </a:prstGeom>
          <a:noFill/>
        </p:spPr>
        <p:txBody>
          <a:bodyPr wrap="square" rtlCol="0">
            <a:spAutoFit/>
          </a:bodyPr>
          <a:lstStyle/>
          <a:p>
            <a:r>
              <a:rPr kumimoji="1" lang="en-US" altLang="en-US" dirty="0" smtClean="0"/>
              <a:t>出典：清水</a:t>
            </a:r>
            <a:r>
              <a:rPr kumimoji="1" lang="ja-JP" altLang="en-US" dirty="0" smtClean="0"/>
              <a:t>聰　</a:t>
            </a:r>
            <a:r>
              <a:rPr kumimoji="1" lang="en-US" altLang="ja-JP" dirty="0" smtClean="0"/>
              <a:t>1999 </a:t>
            </a:r>
            <a:r>
              <a:rPr kumimoji="1" lang="ja-JP" altLang="en-US" dirty="0" smtClean="0"/>
              <a:t>　</a:t>
            </a:r>
            <a:r>
              <a:rPr kumimoji="1" lang="en-US" altLang="ja-JP" dirty="0" smtClean="0"/>
              <a:t>『</a:t>
            </a:r>
            <a:r>
              <a:rPr kumimoji="1" lang="ja-JP" altLang="en-US" dirty="0" smtClean="0"/>
              <a:t>新しい消費者行動</a:t>
            </a:r>
            <a:r>
              <a:rPr kumimoji="1" lang="en-US" altLang="ja-JP" dirty="0" smtClean="0"/>
              <a:t>』</a:t>
            </a:r>
            <a:r>
              <a:rPr kumimoji="1" lang="ja-JP" altLang="en-US" dirty="0" smtClean="0"/>
              <a:t>千倉書房</a:t>
            </a:r>
            <a:r>
              <a:rPr kumimoji="1" lang="en-US" altLang="ja-JP" dirty="0" smtClean="0"/>
              <a:t>.p114.</a:t>
            </a:r>
          </a:p>
          <a:p>
            <a:r>
              <a:rPr kumimoji="1" lang="ja-JP" altLang="en-US" dirty="0" smtClean="0"/>
              <a:t>　　　図表</a:t>
            </a:r>
            <a:r>
              <a:rPr kumimoji="1" lang="en-US" altLang="ja-JP" dirty="0" smtClean="0"/>
              <a:t>5-5</a:t>
            </a:r>
            <a:r>
              <a:rPr kumimoji="1" lang="ja-JP" altLang="en-US" dirty="0" smtClean="0"/>
              <a:t>「カテゴリーでの情報処理」を一部変更。</a:t>
            </a:r>
            <a:endParaRPr kumimoji="1" lang="ja-JP" altLang="en-US" dirty="0"/>
          </a:p>
        </p:txBody>
      </p:sp>
      <p:sp>
        <p:nvSpPr>
          <p:cNvPr id="14" name="角丸四角形 13"/>
          <p:cNvSpPr/>
          <p:nvPr/>
        </p:nvSpPr>
        <p:spPr>
          <a:xfrm>
            <a:off x="170372" y="299188"/>
            <a:ext cx="8580608" cy="1243827"/>
          </a:xfrm>
          <a:prstGeom prst="roundRect">
            <a:avLst/>
          </a:prstGeom>
          <a:noFill/>
          <a:ln w="28575">
            <a:solidFill>
              <a:srgbClr val="FF6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2634868" y="1521585"/>
            <a:ext cx="6263253" cy="307777"/>
          </a:xfrm>
          <a:prstGeom prst="rect">
            <a:avLst/>
          </a:prstGeom>
          <a:noFill/>
        </p:spPr>
        <p:txBody>
          <a:bodyPr wrap="none" rtlCol="0">
            <a:spAutoFit/>
          </a:bodyPr>
          <a:lstStyle/>
          <a:p>
            <a:r>
              <a:rPr kumimoji="1" lang="ja-JP" altLang="en-US" dirty="0" smtClean="0"/>
              <a:t>参考：「</a:t>
            </a:r>
            <a:r>
              <a:rPr lang="ja-JP" altLang="en-US" dirty="0"/>
              <a:t>季刊マーケティングジャーナル </a:t>
            </a:r>
            <a:r>
              <a:rPr lang="en-US" altLang="ja-JP" dirty="0"/>
              <a:t>(2011), 31(1): 141-151</a:t>
            </a:r>
            <a:r>
              <a:rPr kumimoji="1" lang="ja-JP" altLang="en-US" dirty="0" smtClean="0"/>
              <a:t>」</a:t>
            </a:r>
            <a:r>
              <a:rPr lang="ja-JP" altLang="en-US" dirty="0"/>
              <a:t>西本</a:t>
            </a:r>
            <a:r>
              <a:rPr lang="en-US" altLang="ja-JP" dirty="0"/>
              <a:t>, </a:t>
            </a:r>
            <a:r>
              <a:rPr lang="ja-JP" altLang="en-US" dirty="0"/>
              <a:t>章宏</a:t>
            </a:r>
            <a:endParaRPr kumimoji="1" lang="ja-JP" altLang="en-US" dirty="0"/>
          </a:p>
        </p:txBody>
      </p:sp>
      <p:sp>
        <p:nvSpPr>
          <p:cNvPr id="32" name="テキスト ボックス 31"/>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１７</a:t>
            </a:r>
            <a:endParaRPr kumimoji="1" lang="ja-JP" altLang="en-US" sz="2400" b="1" dirty="0"/>
          </a:p>
        </p:txBody>
      </p:sp>
    </p:spTree>
    <p:extLst>
      <p:ext uri="{BB962C8B-B14F-4D97-AF65-F5344CB8AC3E}">
        <p14:creationId xmlns:p14="http://schemas.microsoft.com/office/powerpoint/2010/main" xmlns="" val="1946278634"/>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39395" y="635072"/>
            <a:ext cx="8229600" cy="784528"/>
          </a:xfrm>
        </p:spPr>
        <p:txBody>
          <a:bodyPr/>
          <a:lstStyle/>
          <a:p>
            <a:r>
              <a:rPr kumimoji="1" lang="ja-JP" altLang="en-US" sz="2800" dirty="0" smtClean="0"/>
              <a:t>ピースミール</a:t>
            </a:r>
            <a:r>
              <a:rPr kumimoji="1" lang="ja-JP" altLang="en-US" sz="2800" dirty="0" smtClean="0"/>
              <a:t>処理</a:t>
            </a:r>
            <a:r>
              <a:rPr kumimoji="1" lang="ja-JP" altLang="en-US" sz="2800" dirty="0" smtClean="0"/>
              <a:t>が</a:t>
            </a:r>
            <a:r>
              <a:rPr kumimoji="1" lang="ja-JP" altLang="en-US" sz="2800" dirty="0" smtClean="0"/>
              <a:t>もたらす</a:t>
            </a:r>
            <a:r>
              <a:rPr kumimoji="1" lang="ja-JP" altLang="en-US" sz="2800" dirty="0" smtClean="0"/>
              <a:t>効果</a:t>
            </a:r>
            <a:endParaRPr kumimoji="1" lang="ja-JP" altLang="en-US" sz="2800" dirty="0"/>
          </a:p>
        </p:txBody>
      </p:sp>
      <p:sp>
        <p:nvSpPr>
          <p:cNvPr id="3" name="テキスト プレースホルダー 2"/>
          <p:cNvSpPr>
            <a:spLocks noGrp="1"/>
          </p:cNvSpPr>
          <p:nvPr>
            <p:ph type="body" idx="1"/>
          </p:nvPr>
        </p:nvSpPr>
        <p:spPr>
          <a:xfrm>
            <a:off x="333292" y="1709290"/>
            <a:ext cx="8229600" cy="4027486"/>
          </a:xfrm>
        </p:spPr>
        <p:txBody>
          <a:bodyPr/>
          <a:lstStyle/>
          <a:p>
            <a:pPr marL="0" indent="0">
              <a:buNone/>
            </a:pPr>
            <a:r>
              <a:rPr lang="ja-JP" altLang="en-US" sz="3200" dirty="0" smtClean="0"/>
              <a:t>新製品</a:t>
            </a:r>
            <a:r>
              <a:rPr lang="ja-JP" altLang="en-US" sz="3200" dirty="0"/>
              <a:t>とスキーマの適度な不一致は</a:t>
            </a:r>
            <a:r>
              <a:rPr lang="en-US" altLang="ja-JP" sz="3200" dirty="0"/>
              <a:t>,</a:t>
            </a:r>
            <a:r>
              <a:rPr lang="ja-JP" altLang="en-US" sz="3200" dirty="0"/>
              <a:t>一致または 不一致した場合よりも</a:t>
            </a:r>
            <a:r>
              <a:rPr lang="en-US" altLang="ja-JP" sz="3200" dirty="0"/>
              <a:t>,</a:t>
            </a:r>
            <a:r>
              <a:rPr lang="ja-JP" altLang="en-US" sz="3200" dirty="0"/>
              <a:t>消費者の情報処理を</a:t>
            </a:r>
            <a:r>
              <a:rPr lang="ja-JP" altLang="en-US" sz="3200" dirty="0" smtClean="0"/>
              <a:t>促進</a:t>
            </a:r>
            <a:r>
              <a:rPr lang="ja-JP" altLang="en-US" sz="3200" dirty="0"/>
              <a:t>させ</a:t>
            </a:r>
            <a:r>
              <a:rPr lang="en-US" altLang="ja-JP" sz="3200" dirty="0"/>
              <a:t>,</a:t>
            </a:r>
            <a:r>
              <a:rPr lang="ja-JP" altLang="en-US" sz="3200" dirty="0"/>
              <a:t>認知的精緻化の程度を高め</a:t>
            </a:r>
            <a:r>
              <a:rPr lang="en-US" altLang="ja-JP" sz="3200" dirty="0"/>
              <a:t>,</a:t>
            </a:r>
            <a:r>
              <a:rPr lang="ja-JP" altLang="en-US" sz="3200" dirty="0"/>
              <a:t>結果と</a:t>
            </a:r>
            <a:r>
              <a:rPr lang="ja-JP" altLang="en-US" sz="3200" dirty="0" smtClean="0"/>
              <a:t>して</a:t>
            </a:r>
            <a:r>
              <a:rPr lang="ja-JP" altLang="en-US" sz="3200" dirty="0"/>
              <a:t>より好ましい製品評価の判断を下させることを明らかにしている。</a:t>
            </a:r>
            <a:r>
              <a:rPr kumimoji="1" lang="ja-JP" altLang="en-US" sz="3200" dirty="0"/>
              <a:t/>
            </a:r>
            <a:br>
              <a:rPr kumimoji="1" lang="ja-JP" altLang="en-US" sz="3200" dirty="0"/>
            </a:br>
            <a:r>
              <a:rPr lang="en-US" altLang="ja-JP" sz="3200" dirty="0" smtClean="0"/>
              <a:t>Meyers</a:t>
            </a:r>
            <a:r>
              <a:rPr lang="en-US" altLang="ja-JP" sz="3200" dirty="0"/>
              <a:t>-Levy and </a:t>
            </a:r>
            <a:r>
              <a:rPr lang="en-US" altLang="ja-JP" sz="3200" dirty="0" err="1" smtClean="0"/>
              <a:t>Tybout</a:t>
            </a:r>
            <a:r>
              <a:rPr lang="en-US" altLang="ja-JP" sz="3200" dirty="0" smtClean="0"/>
              <a:t> (1989</a:t>
            </a:r>
            <a:r>
              <a:rPr lang="en-US" altLang="ja-JP" sz="3200" dirty="0"/>
              <a:t>)</a:t>
            </a:r>
            <a:endParaRPr kumimoji="1" lang="en-US" altLang="ja-JP" sz="3200" dirty="0" smtClean="0"/>
          </a:p>
          <a:p>
            <a:pPr marL="0" indent="0">
              <a:buNone/>
            </a:pPr>
            <a:endParaRPr kumimoji="1" lang="ja-JP" altLang="en-US" dirty="0"/>
          </a:p>
        </p:txBody>
      </p:sp>
      <p:sp>
        <p:nvSpPr>
          <p:cNvPr id="5" name="テキスト ボックス 4"/>
          <p:cNvSpPr txBox="1"/>
          <p:nvPr/>
        </p:nvSpPr>
        <p:spPr>
          <a:xfrm>
            <a:off x="139395" y="5736776"/>
            <a:ext cx="8720005" cy="830997"/>
          </a:xfrm>
          <a:prstGeom prst="rect">
            <a:avLst/>
          </a:prstGeom>
          <a:noFill/>
          <a:ln>
            <a:solidFill>
              <a:schemeClr val="tx1"/>
            </a:solidFill>
          </a:ln>
        </p:spPr>
        <p:txBody>
          <a:bodyPr wrap="square" rtlCol="0">
            <a:spAutoFit/>
          </a:bodyPr>
          <a:lstStyle/>
          <a:p>
            <a:r>
              <a:rPr kumimoji="1" lang="ja-JP" altLang="en-US" sz="2400" dirty="0" smtClean="0"/>
              <a:t>ピースミール処理に移行させることで最も高い商品評価を得られ易い。</a:t>
            </a:r>
            <a:endParaRPr kumimoji="1" lang="ja-JP" altLang="en-US" sz="2400" dirty="0"/>
          </a:p>
        </p:txBody>
      </p:sp>
      <p:sp>
        <p:nvSpPr>
          <p:cNvPr id="6" name="テキスト ボックス 5"/>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１８</a:t>
            </a:r>
            <a:endParaRPr kumimoji="1" lang="ja-JP" altLang="en-US" sz="2400" b="1" dirty="0"/>
          </a:p>
        </p:txBody>
      </p:sp>
    </p:spTree>
    <p:extLst>
      <p:ext uri="{BB962C8B-B14F-4D97-AF65-F5344CB8AC3E}">
        <p14:creationId xmlns:p14="http://schemas.microsoft.com/office/powerpoint/2010/main" xmlns="" val="26866978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pic>
        <p:nvPicPr>
          <p:cNvPr id="2059" name="Picture 1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405713" y="3417903"/>
            <a:ext cx="2711804" cy="27427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0" name="Shape 30"/>
          <p:cNvSpPr txBox="1">
            <a:spLocks noGrp="1"/>
          </p:cNvSpPr>
          <p:nvPr>
            <p:ph type="body" idx="1"/>
          </p:nvPr>
        </p:nvSpPr>
        <p:spPr>
          <a:xfrm>
            <a:off x="692457" y="1402673"/>
            <a:ext cx="5965794" cy="4518733"/>
          </a:xfrm>
          <a:prstGeom prst="rect">
            <a:avLst/>
          </a:prstGeom>
        </p:spPr>
        <p:txBody>
          <a:bodyPr lIns="91425" tIns="91425" rIns="91425" bIns="91425" anchor="t" anchorCtr="0">
            <a:noAutofit/>
          </a:bodyPr>
          <a:lstStyle/>
          <a:p>
            <a:pPr lvl="0" rtl="0">
              <a:buNone/>
            </a:pPr>
            <a:endParaRPr lang="en-US" altLang="ja" dirty="0" smtClean="0"/>
          </a:p>
          <a:p>
            <a:pPr lvl="0" rtl="0">
              <a:buNone/>
            </a:pPr>
            <a:r>
              <a:rPr lang="ja" dirty="0" smtClean="0"/>
              <a:t>１</a:t>
            </a:r>
            <a:r>
              <a:rPr lang="ja" dirty="0"/>
              <a:t>　現状分析</a:t>
            </a:r>
          </a:p>
          <a:p>
            <a:pPr lvl="0" rtl="0">
              <a:buNone/>
            </a:pPr>
            <a:r>
              <a:rPr lang="ja" dirty="0"/>
              <a:t>２　問題意識</a:t>
            </a:r>
          </a:p>
          <a:p>
            <a:pPr lvl="0" rtl="0">
              <a:buNone/>
            </a:pPr>
            <a:r>
              <a:rPr lang="ja" dirty="0"/>
              <a:t>３　仮説の</a:t>
            </a:r>
            <a:r>
              <a:rPr lang="ja" dirty="0" smtClean="0"/>
              <a:t>導</a:t>
            </a:r>
            <a:r>
              <a:rPr lang="ja-JP" altLang="en-US" dirty="0" smtClean="0"/>
              <a:t>出</a:t>
            </a:r>
            <a:r>
              <a:rPr lang="ja" dirty="0" smtClean="0"/>
              <a:t>・</a:t>
            </a:r>
            <a:r>
              <a:rPr lang="ja" dirty="0"/>
              <a:t>仮説</a:t>
            </a:r>
          </a:p>
          <a:p>
            <a:pPr lvl="0" rtl="0">
              <a:buNone/>
            </a:pPr>
            <a:r>
              <a:rPr lang="ja" dirty="0"/>
              <a:t>４　仮説の検証</a:t>
            </a:r>
          </a:p>
          <a:p>
            <a:pPr lvl="0" rtl="0">
              <a:buNone/>
            </a:pPr>
            <a:r>
              <a:rPr lang="ja" dirty="0" smtClean="0"/>
              <a:t>６</a:t>
            </a:r>
            <a:r>
              <a:rPr lang="ja" dirty="0"/>
              <a:t>　参考文献</a:t>
            </a:r>
          </a:p>
        </p:txBody>
      </p:sp>
      <p:sp>
        <p:nvSpPr>
          <p:cNvPr id="4" name="テキスト ボックス 3"/>
          <p:cNvSpPr txBox="1"/>
          <p:nvPr/>
        </p:nvSpPr>
        <p:spPr>
          <a:xfrm>
            <a:off x="692457" y="565662"/>
            <a:ext cx="1420429" cy="707886"/>
          </a:xfrm>
          <a:prstGeom prst="rect">
            <a:avLst/>
          </a:prstGeom>
          <a:noFill/>
        </p:spPr>
        <p:txBody>
          <a:bodyPr wrap="square" rtlCol="0">
            <a:spAutoFit/>
          </a:bodyPr>
          <a:lstStyle/>
          <a:p>
            <a:r>
              <a:rPr kumimoji="1" lang="ja-JP" altLang="en-US" sz="4000" dirty="0" smtClean="0"/>
              <a:t>目次</a:t>
            </a:r>
            <a:endParaRPr kumimoji="1" lang="ja-JP" altLang="en-US" sz="4000" dirty="0"/>
          </a:p>
        </p:txBody>
      </p:sp>
      <p:sp>
        <p:nvSpPr>
          <p:cNvPr id="3" name="テキスト ボックス 2"/>
          <p:cNvSpPr txBox="1"/>
          <p:nvPr/>
        </p:nvSpPr>
        <p:spPr>
          <a:xfrm>
            <a:off x="8425723" y="6335228"/>
            <a:ext cx="492443" cy="461665"/>
          </a:xfrm>
          <a:prstGeom prst="rect">
            <a:avLst/>
          </a:prstGeom>
          <a:noFill/>
        </p:spPr>
        <p:txBody>
          <a:bodyPr wrap="none" rtlCol="0">
            <a:spAutoFit/>
          </a:bodyPr>
          <a:lstStyle/>
          <a:p>
            <a:r>
              <a:rPr kumimoji="1" lang="ja-JP" altLang="en-US" sz="2400" b="1" dirty="0" smtClean="0"/>
              <a:t>１</a:t>
            </a:r>
            <a:endParaRPr kumimoji="1" lang="ja-JP" altLang="en-US" sz="2400" b="1" dirty="0"/>
          </a:p>
        </p:txBody>
      </p:sp>
    </p:spTree>
    <p:extLst>
      <p:ext uri="{BB962C8B-B14F-4D97-AF65-F5344CB8AC3E}">
        <p14:creationId xmlns:p14="http://schemas.microsoft.com/office/powerpoint/2010/main" xmlns="" val="1560714638"/>
      </p:ext>
    </p:extLst>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3" name="正方形/長方形 2"/>
          <p:cNvSpPr/>
          <p:nvPr/>
        </p:nvSpPr>
        <p:spPr>
          <a:xfrm>
            <a:off x="170372" y="1710241"/>
            <a:ext cx="1657265" cy="684251"/>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ベース</a:t>
            </a:r>
            <a:r>
              <a:rPr kumimoji="1" lang="en-US" altLang="ja-JP" dirty="0" smtClean="0">
                <a:solidFill>
                  <a:srgbClr val="000000"/>
                </a:solidFill>
              </a:rPr>
              <a:t>•</a:t>
            </a:r>
            <a:r>
              <a:rPr kumimoji="1" lang="ja-JP" altLang="en-US" dirty="0" smtClean="0">
                <a:solidFill>
                  <a:srgbClr val="000000"/>
                </a:solidFill>
              </a:rPr>
              <a:t>ドメイン</a:t>
            </a:r>
            <a:endParaRPr kumimoji="1" lang="en-US" altLang="ja-JP" dirty="0" smtClean="0">
              <a:solidFill>
                <a:srgbClr val="000000"/>
              </a:solidFill>
            </a:endParaRPr>
          </a:p>
        </p:txBody>
      </p:sp>
      <p:sp>
        <p:nvSpPr>
          <p:cNvPr id="4" name="正方形/長方形 3"/>
          <p:cNvSpPr/>
          <p:nvPr/>
        </p:nvSpPr>
        <p:spPr>
          <a:xfrm>
            <a:off x="170372" y="4547280"/>
            <a:ext cx="1657265" cy="69703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ターゲット</a:t>
            </a:r>
            <a:r>
              <a:rPr kumimoji="1" lang="en-US" altLang="ja-JP" dirty="0" smtClean="0">
                <a:solidFill>
                  <a:srgbClr val="000000"/>
                </a:solidFill>
              </a:rPr>
              <a:t>•</a:t>
            </a:r>
            <a:r>
              <a:rPr kumimoji="1" lang="ja-JP" altLang="en-US" dirty="0" smtClean="0">
                <a:solidFill>
                  <a:srgbClr val="000000"/>
                </a:solidFill>
              </a:rPr>
              <a:t>ドメイン</a:t>
            </a:r>
            <a:endParaRPr kumimoji="1" lang="ja-JP" altLang="en-US" dirty="0">
              <a:solidFill>
                <a:srgbClr val="000000"/>
              </a:solidFill>
            </a:endParaRPr>
          </a:p>
        </p:txBody>
      </p:sp>
      <p:sp>
        <p:nvSpPr>
          <p:cNvPr id="5" name="正方形/長方形 4"/>
          <p:cNvSpPr/>
          <p:nvPr/>
        </p:nvSpPr>
        <p:spPr>
          <a:xfrm>
            <a:off x="2633038" y="3316097"/>
            <a:ext cx="1703730" cy="65056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カテゴリー一致度</a:t>
            </a:r>
            <a:endParaRPr kumimoji="1" lang="ja-JP" altLang="en-US" dirty="0">
              <a:solidFill>
                <a:srgbClr val="000000"/>
              </a:solidFill>
            </a:endParaRPr>
          </a:p>
        </p:txBody>
      </p:sp>
      <p:sp>
        <p:nvSpPr>
          <p:cNvPr id="6" name="正方形/長方形 5"/>
          <p:cNvSpPr/>
          <p:nvPr/>
        </p:nvSpPr>
        <p:spPr>
          <a:xfrm>
            <a:off x="6474176" y="2044622"/>
            <a:ext cx="2385224" cy="6997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処理を中止</a:t>
            </a:r>
            <a:endParaRPr kumimoji="1" lang="ja-JP" altLang="en-US" dirty="0">
              <a:solidFill>
                <a:srgbClr val="000000"/>
              </a:solidFill>
            </a:endParaRPr>
          </a:p>
        </p:txBody>
      </p:sp>
      <p:sp>
        <p:nvSpPr>
          <p:cNvPr id="7" name="正方形/長方形 6"/>
          <p:cNvSpPr/>
          <p:nvPr/>
        </p:nvSpPr>
        <p:spPr>
          <a:xfrm>
            <a:off x="6474176" y="3316097"/>
            <a:ext cx="2385224" cy="65056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ピースミールモードで処理</a:t>
            </a:r>
            <a:endParaRPr kumimoji="1" lang="en-US" altLang="ja-JP" dirty="0" smtClean="0">
              <a:solidFill>
                <a:srgbClr val="000000"/>
              </a:solidFill>
            </a:endParaRPr>
          </a:p>
          <a:p>
            <a:pPr algn="ctr"/>
            <a:r>
              <a:rPr kumimoji="1" lang="ja-JP" altLang="en-US" dirty="0" smtClean="0">
                <a:solidFill>
                  <a:srgbClr val="000000"/>
                </a:solidFill>
              </a:rPr>
              <a:t>（属性を一つ一つ処理）</a:t>
            </a:r>
            <a:endParaRPr kumimoji="1" lang="ja-JP" altLang="en-US" dirty="0">
              <a:solidFill>
                <a:srgbClr val="000000"/>
              </a:solidFill>
            </a:endParaRPr>
          </a:p>
        </p:txBody>
      </p:sp>
      <p:sp>
        <p:nvSpPr>
          <p:cNvPr id="8" name="正方形/長方形 7"/>
          <p:cNvSpPr/>
          <p:nvPr/>
        </p:nvSpPr>
        <p:spPr>
          <a:xfrm>
            <a:off x="6474176" y="4577252"/>
            <a:ext cx="2385224" cy="71252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kumimoji="1" lang="ja-JP" altLang="en-US" dirty="0" smtClean="0">
                <a:solidFill>
                  <a:srgbClr val="000000"/>
                </a:solidFill>
              </a:rPr>
              <a:t>ベース</a:t>
            </a:r>
            <a:r>
              <a:rPr kumimoji="1" lang="en-US" altLang="ja-JP" dirty="0" smtClean="0">
                <a:solidFill>
                  <a:srgbClr val="000000"/>
                </a:solidFill>
              </a:rPr>
              <a:t>•</a:t>
            </a:r>
            <a:r>
              <a:rPr kumimoji="1" lang="ja-JP" altLang="en-US" dirty="0" smtClean="0">
                <a:solidFill>
                  <a:srgbClr val="000000"/>
                </a:solidFill>
              </a:rPr>
              <a:t>ドメインに関連する</a:t>
            </a:r>
            <a:endParaRPr kumimoji="1" lang="en-US" altLang="ja-JP" dirty="0" smtClean="0">
              <a:solidFill>
                <a:srgbClr val="000000"/>
              </a:solidFill>
            </a:endParaRPr>
          </a:p>
          <a:p>
            <a:pPr algn="ctr"/>
            <a:r>
              <a:rPr kumimoji="1" lang="ja-JP" altLang="en-US" dirty="0" smtClean="0">
                <a:solidFill>
                  <a:srgbClr val="000000"/>
                </a:solidFill>
              </a:rPr>
              <a:t>知識をそのまま採用</a:t>
            </a:r>
            <a:endParaRPr kumimoji="1" lang="ja-JP" altLang="en-US" dirty="0">
              <a:solidFill>
                <a:srgbClr val="000000"/>
              </a:solidFill>
            </a:endParaRPr>
          </a:p>
        </p:txBody>
      </p:sp>
      <p:cxnSp>
        <p:nvCxnSpPr>
          <p:cNvPr id="11" name="直線矢印コネクタ 10"/>
          <p:cNvCxnSpPr>
            <a:stCxn id="3" idx="3"/>
            <a:endCxn id="5" idx="1"/>
          </p:cNvCxnSpPr>
          <p:nvPr/>
        </p:nvCxnSpPr>
        <p:spPr>
          <a:xfrm>
            <a:off x="1827637" y="2052367"/>
            <a:ext cx="805401" cy="158901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3" name="直線矢印コネクタ 12"/>
          <p:cNvCxnSpPr>
            <a:stCxn id="4" idx="3"/>
            <a:endCxn id="5" idx="1"/>
          </p:cNvCxnSpPr>
          <p:nvPr/>
        </p:nvCxnSpPr>
        <p:spPr>
          <a:xfrm flipV="1">
            <a:off x="1827637" y="3641377"/>
            <a:ext cx="805401" cy="125441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直線矢印コネクタ 17"/>
          <p:cNvCxnSpPr>
            <a:stCxn id="5" idx="3"/>
            <a:endCxn id="7" idx="1"/>
          </p:cNvCxnSpPr>
          <p:nvPr/>
        </p:nvCxnSpPr>
        <p:spPr>
          <a:xfrm>
            <a:off x="4336768" y="3641377"/>
            <a:ext cx="2137408" cy="0"/>
          </a:xfrm>
          <a:prstGeom prst="straightConnector1">
            <a:avLst/>
          </a:prstGeom>
          <a:ln>
            <a:solidFill>
              <a:srgbClr val="FF0000"/>
            </a:solidFill>
            <a:tailEnd type="arrow"/>
          </a:ln>
        </p:spPr>
        <p:style>
          <a:lnRef idx="3">
            <a:schemeClr val="dk1"/>
          </a:lnRef>
          <a:fillRef idx="0">
            <a:schemeClr val="dk1"/>
          </a:fillRef>
          <a:effectRef idx="2">
            <a:schemeClr val="dk1"/>
          </a:effectRef>
          <a:fontRef idx="minor">
            <a:schemeClr val="tx1"/>
          </a:fontRef>
        </p:style>
      </p:cxnSp>
      <p:cxnSp>
        <p:nvCxnSpPr>
          <p:cNvPr id="20" name="直線コネクタ 19"/>
          <p:cNvCxnSpPr/>
          <p:nvPr/>
        </p:nvCxnSpPr>
        <p:spPr>
          <a:xfrm>
            <a:off x="4600073" y="2394492"/>
            <a:ext cx="0" cy="2492551"/>
          </a:xfrm>
          <a:prstGeom prst="line">
            <a:avLst/>
          </a:prstGeom>
        </p:spPr>
        <p:style>
          <a:lnRef idx="3">
            <a:schemeClr val="dk1"/>
          </a:lnRef>
          <a:fillRef idx="0">
            <a:schemeClr val="dk1"/>
          </a:fillRef>
          <a:effectRef idx="2">
            <a:schemeClr val="dk1"/>
          </a:effectRef>
          <a:fontRef idx="minor">
            <a:schemeClr val="tx1"/>
          </a:fontRef>
        </p:style>
      </p:cxnSp>
      <p:cxnSp>
        <p:nvCxnSpPr>
          <p:cNvPr id="22" name="直線矢印コネクタ 21"/>
          <p:cNvCxnSpPr>
            <a:endCxn id="6" idx="1"/>
          </p:cNvCxnSpPr>
          <p:nvPr/>
        </p:nvCxnSpPr>
        <p:spPr>
          <a:xfrm>
            <a:off x="4600073" y="2394492"/>
            <a:ext cx="1874103"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4" name="直線矢印コネクタ 23"/>
          <p:cNvCxnSpPr/>
          <p:nvPr/>
        </p:nvCxnSpPr>
        <p:spPr>
          <a:xfrm>
            <a:off x="4600073" y="4887043"/>
            <a:ext cx="1874103"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2" name="テキスト ボックス 71"/>
          <p:cNvSpPr txBox="1"/>
          <p:nvPr/>
        </p:nvSpPr>
        <p:spPr>
          <a:xfrm>
            <a:off x="4708492" y="2477671"/>
            <a:ext cx="1579823" cy="307777"/>
          </a:xfrm>
          <a:prstGeom prst="rect">
            <a:avLst/>
          </a:prstGeom>
          <a:noFill/>
        </p:spPr>
        <p:txBody>
          <a:bodyPr wrap="square" rtlCol="0">
            <a:spAutoFit/>
          </a:bodyPr>
          <a:lstStyle/>
          <a:p>
            <a:r>
              <a:rPr kumimoji="1" lang="ja-JP" altLang="en-US" dirty="0" smtClean="0"/>
              <a:t>まったく不一致</a:t>
            </a:r>
            <a:endParaRPr kumimoji="1" lang="ja-JP" altLang="en-US" dirty="0"/>
          </a:p>
        </p:txBody>
      </p:sp>
      <p:sp>
        <p:nvSpPr>
          <p:cNvPr id="77" name="テキスト ボックス 76"/>
          <p:cNvSpPr txBox="1"/>
          <p:nvPr/>
        </p:nvSpPr>
        <p:spPr>
          <a:xfrm>
            <a:off x="4646538" y="3632966"/>
            <a:ext cx="1579822" cy="307777"/>
          </a:xfrm>
          <a:prstGeom prst="rect">
            <a:avLst/>
          </a:prstGeom>
          <a:noFill/>
        </p:spPr>
        <p:txBody>
          <a:bodyPr wrap="square" rtlCol="0">
            <a:spAutoFit/>
          </a:bodyPr>
          <a:lstStyle/>
          <a:p>
            <a:r>
              <a:rPr kumimoji="1" lang="ja-JP" altLang="en-US" dirty="0" smtClean="0"/>
              <a:t>適度な不一致</a:t>
            </a:r>
            <a:endParaRPr kumimoji="1" lang="ja-JP" altLang="en-US" dirty="0"/>
          </a:p>
        </p:txBody>
      </p:sp>
      <p:sp>
        <p:nvSpPr>
          <p:cNvPr id="78" name="テキスト ボックス 77"/>
          <p:cNvSpPr txBox="1"/>
          <p:nvPr/>
        </p:nvSpPr>
        <p:spPr>
          <a:xfrm>
            <a:off x="4708493" y="4933512"/>
            <a:ext cx="1006749" cy="307777"/>
          </a:xfrm>
          <a:prstGeom prst="rect">
            <a:avLst/>
          </a:prstGeom>
          <a:noFill/>
        </p:spPr>
        <p:txBody>
          <a:bodyPr wrap="square" rtlCol="0">
            <a:spAutoFit/>
          </a:bodyPr>
          <a:lstStyle/>
          <a:p>
            <a:r>
              <a:rPr kumimoji="1" lang="ja-JP" altLang="en-US" dirty="0" smtClean="0"/>
              <a:t>完全一致</a:t>
            </a:r>
            <a:endParaRPr kumimoji="1" lang="ja-JP" altLang="en-US" dirty="0"/>
          </a:p>
        </p:txBody>
      </p:sp>
      <p:sp>
        <p:nvSpPr>
          <p:cNvPr id="79" name="テキスト ボックス 78"/>
          <p:cNvSpPr txBox="1"/>
          <p:nvPr/>
        </p:nvSpPr>
        <p:spPr>
          <a:xfrm>
            <a:off x="139395" y="2531267"/>
            <a:ext cx="2865366" cy="1600438"/>
          </a:xfrm>
          <a:prstGeom prst="rect">
            <a:avLst/>
          </a:prstGeom>
          <a:noFill/>
        </p:spPr>
        <p:txBody>
          <a:bodyPr wrap="square" rtlCol="0">
            <a:spAutoFit/>
          </a:bodyPr>
          <a:lstStyle/>
          <a:p>
            <a:r>
              <a:rPr kumimoji="1" lang="en-US" altLang="ja-JP" sz="1800" b="1" dirty="0"/>
              <a:t>[</a:t>
            </a:r>
            <a:r>
              <a:rPr kumimoji="1" lang="ja-JP" altLang="en-US" sz="1800" b="1" dirty="0" smtClean="0"/>
              <a:t>じゃがりこ</a:t>
            </a:r>
            <a:r>
              <a:rPr kumimoji="1" lang="en-US" altLang="ja-JP" sz="1800" b="1" dirty="0" smtClean="0"/>
              <a:t>]</a:t>
            </a:r>
          </a:p>
          <a:p>
            <a:r>
              <a:rPr kumimoji="1" lang="ja-JP" altLang="en-US" sz="1600" dirty="0" smtClean="0"/>
              <a:t>スキーマ例</a:t>
            </a:r>
            <a:r>
              <a:rPr kumimoji="1" lang="en-US" altLang="ja-JP" sz="1600" dirty="0" smtClean="0"/>
              <a:t>:</a:t>
            </a:r>
          </a:p>
          <a:p>
            <a:r>
              <a:rPr kumimoji="1" lang="ja-JP" altLang="en-US" sz="1600" dirty="0" smtClean="0">
                <a:solidFill>
                  <a:schemeClr val="tx1"/>
                </a:solidFill>
              </a:rPr>
              <a:t>美味しい</a:t>
            </a:r>
            <a:endParaRPr kumimoji="1" lang="en-US" altLang="ja-JP" sz="1600" dirty="0" smtClean="0">
              <a:solidFill>
                <a:schemeClr val="tx1"/>
              </a:solidFill>
            </a:endParaRPr>
          </a:p>
          <a:p>
            <a:r>
              <a:rPr kumimoji="1" lang="ja-JP" altLang="en-US" sz="1600" dirty="0" smtClean="0">
                <a:solidFill>
                  <a:schemeClr val="tx1"/>
                </a:solidFill>
              </a:rPr>
              <a:t>じゃがいも</a:t>
            </a:r>
            <a:endParaRPr kumimoji="1" lang="en-US" altLang="ja-JP" sz="1600" dirty="0" smtClean="0">
              <a:solidFill>
                <a:schemeClr val="tx1"/>
              </a:solidFill>
            </a:endParaRPr>
          </a:p>
          <a:p>
            <a:r>
              <a:rPr kumimoji="1" lang="ja-JP" altLang="en-US" sz="1600" dirty="0" smtClean="0">
                <a:solidFill>
                  <a:schemeClr val="tx1"/>
                </a:solidFill>
              </a:rPr>
              <a:t>カリカリ</a:t>
            </a:r>
            <a:endParaRPr kumimoji="1" lang="en-US" altLang="ja-JP" sz="1600" dirty="0" smtClean="0">
              <a:solidFill>
                <a:schemeClr val="tx1"/>
              </a:solidFill>
            </a:endParaRPr>
          </a:p>
          <a:p>
            <a:r>
              <a:rPr kumimoji="1" lang="ja-JP" altLang="en-US" sz="1600" dirty="0" smtClean="0">
                <a:solidFill>
                  <a:schemeClr val="tx1"/>
                </a:solidFill>
              </a:rPr>
              <a:t>軽い　</a:t>
            </a:r>
            <a:r>
              <a:rPr kumimoji="1" lang="ja-JP" altLang="en-US" sz="1600" dirty="0" smtClean="0"/>
              <a:t>など</a:t>
            </a:r>
            <a:endParaRPr kumimoji="1" lang="ja-JP" altLang="en-US" sz="1600" dirty="0"/>
          </a:p>
        </p:txBody>
      </p:sp>
      <p:sp>
        <p:nvSpPr>
          <p:cNvPr id="80" name="テキスト ボックス 79"/>
          <p:cNvSpPr txBox="1"/>
          <p:nvPr/>
        </p:nvSpPr>
        <p:spPr>
          <a:xfrm>
            <a:off x="170372" y="5292793"/>
            <a:ext cx="2865366" cy="1600438"/>
          </a:xfrm>
          <a:prstGeom prst="rect">
            <a:avLst/>
          </a:prstGeom>
          <a:noFill/>
        </p:spPr>
        <p:txBody>
          <a:bodyPr wrap="square" rtlCol="0">
            <a:spAutoFit/>
          </a:bodyPr>
          <a:lstStyle/>
          <a:p>
            <a:r>
              <a:rPr kumimoji="1" lang="en-US" altLang="ja-JP" sz="1800" b="1" dirty="0"/>
              <a:t>[</a:t>
            </a:r>
            <a:r>
              <a:rPr kumimoji="1" lang="ja-JP" altLang="en-US" sz="1800" b="1" dirty="0" smtClean="0"/>
              <a:t>ポテトサラダ</a:t>
            </a:r>
            <a:r>
              <a:rPr kumimoji="1" lang="en-US" altLang="ja-JP" sz="1800" b="1" dirty="0" smtClean="0"/>
              <a:t>]</a:t>
            </a:r>
            <a:endParaRPr kumimoji="1" lang="en-US" altLang="ja-JP" sz="1800" b="1" dirty="0"/>
          </a:p>
          <a:p>
            <a:r>
              <a:rPr kumimoji="1" lang="ja-JP" altLang="en-US" sz="1600" dirty="0" smtClean="0"/>
              <a:t>スキーマ例：</a:t>
            </a:r>
            <a:endParaRPr kumimoji="1" lang="en-US" altLang="ja-JP" sz="1600" dirty="0" smtClean="0"/>
          </a:p>
          <a:p>
            <a:r>
              <a:rPr kumimoji="1" lang="ja-JP" altLang="en-US" sz="1600" dirty="0" smtClean="0"/>
              <a:t>美味しい</a:t>
            </a:r>
            <a:endParaRPr kumimoji="1" lang="en-US" altLang="ja-JP" sz="1600" dirty="0" smtClean="0"/>
          </a:p>
          <a:p>
            <a:r>
              <a:rPr kumimoji="1" lang="ja-JP" altLang="en-US" sz="1600" dirty="0" smtClean="0"/>
              <a:t>じゃがいも</a:t>
            </a:r>
            <a:endParaRPr kumimoji="1" lang="en-US" altLang="ja-JP" sz="1600" dirty="0" smtClean="0"/>
          </a:p>
          <a:p>
            <a:r>
              <a:rPr kumimoji="1" lang="ja-JP" altLang="en-US" sz="1600" dirty="0" smtClean="0"/>
              <a:t>ヘルシー</a:t>
            </a:r>
            <a:endParaRPr kumimoji="1" lang="en-US" altLang="ja-JP" sz="1600" dirty="0" smtClean="0"/>
          </a:p>
          <a:p>
            <a:r>
              <a:rPr kumimoji="1" lang="ja-JP" altLang="en-US" sz="1600" dirty="0" smtClean="0"/>
              <a:t>マヨネーズ</a:t>
            </a:r>
            <a:endParaRPr kumimoji="1" lang="ja-JP" altLang="en-US" sz="1600" dirty="0"/>
          </a:p>
        </p:txBody>
      </p:sp>
      <p:sp>
        <p:nvSpPr>
          <p:cNvPr id="81" name="テキスト ボックス 80"/>
          <p:cNvSpPr txBox="1"/>
          <p:nvPr/>
        </p:nvSpPr>
        <p:spPr>
          <a:xfrm>
            <a:off x="2633038" y="4110965"/>
            <a:ext cx="1703730" cy="1569660"/>
          </a:xfrm>
          <a:prstGeom prst="rect">
            <a:avLst/>
          </a:prstGeom>
          <a:noFill/>
        </p:spPr>
        <p:txBody>
          <a:bodyPr wrap="square" rtlCol="0">
            <a:spAutoFit/>
          </a:bodyPr>
          <a:lstStyle/>
          <a:p>
            <a:r>
              <a:rPr kumimoji="1" lang="en-US" altLang="ja-JP" sz="1600" dirty="0" smtClean="0">
                <a:solidFill>
                  <a:srgbClr val="FF0000"/>
                </a:solidFill>
              </a:rPr>
              <a:t>◎</a:t>
            </a:r>
            <a:r>
              <a:rPr kumimoji="1" lang="ja-JP" altLang="en-US" sz="1600" dirty="0" smtClean="0">
                <a:solidFill>
                  <a:srgbClr val="FF0000"/>
                </a:solidFill>
              </a:rPr>
              <a:t>じゃがいも</a:t>
            </a:r>
            <a:endParaRPr kumimoji="1" lang="en-US" altLang="ja-JP" sz="1600" dirty="0" smtClean="0">
              <a:solidFill>
                <a:srgbClr val="FF0000"/>
              </a:solidFill>
            </a:endParaRPr>
          </a:p>
          <a:p>
            <a:r>
              <a:rPr kumimoji="1" lang="en-US" altLang="ja-JP" sz="1600" dirty="0" smtClean="0">
                <a:solidFill>
                  <a:srgbClr val="FF0000"/>
                </a:solidFill>
              </a:rPr>
              <a:t>○</a:t>
            </a:r>
            <a:r>
              <a:rPr kumimoji="1" lang="ja-JP" altLang="en-US" sz="1600" dirty="0" smtClean="0">
                <a:solidFill>
                  <a:srgbClr val="FF0000"/>
                </a:solidFill>
              </a:rPr>
              <a:t>美味しい</a:t>
            </a:r>
            <a:endParaRPr kumimoji="1" lang="en-US" altLang="ja-JP" sz="1600" dirty="0" smtClean="0">
              <a:solidFill>
                <a:srgbClr val="FF0000"/>
              </a:solidFill>
            </a:endParaRPr>
          </a:p>
          <a:p>
            <a:r>
              <a:rPr kumimoji="1" lang="en-US" altLang="ja-JP" sz="1600" dirty="0" smtClean="0"/>
              <a:t>×</a:t>
            </a:r>
            <a:r>
              <a:rPr kumimoji="1" lang="ja-JP" altLang="en-US" sz="1600" dirty="0" smtClean="0"/>
              <a:t>カリカリ</a:t>
            </a:r>
            <a:endParaRPr kumimoji="1" lang="en-US" altLang="ja-JP" sz="1600" dirty="0" smtClean="0"/>
          </a:p>
          <a:p>
            <a:r>
              <a:rPr kumimoji="1" lang="en-US" altLang="ja-JP" sz="1600" dirty="0" smtClean="0"/>
              <a:t>×</a:t>
            </a:r>
            <a:r>
              <a:rPr kumimoji="1" lang="ja-JP" altLang="en-US" sz="1600" dirty="0" smtClean="0"/>
              <a:t>軽い</a:t>
            </a:r>
            <a:endParaRPr kumimoji="1" lang="en-US" altLang="ja-JP" sz="1600" dirty="0" smtClean="0"/>
          </a:p>
          <a:p>
            <a:r>
              <a:rPr kumimoji="1" lang="en-US" altLang="ja-JP" sz="1600" dirty="0" smtClean="0"/>
              <a:t>×</a:t>
            </a:r>
            <a:r>
              <a:rPr kumimoji="1" lang="ja-JP" altLang="en-US" sz="1600" dirty="0" smtClean="0"/>
              <a:t>ヘルシー</a:t>
            </a:r>
            <a:endParaRPr kumimoji="1" lang="en-US" altLang="ja-JP" sz="1600" dirty="0" smtClean="0"/>
          </a:p>
          <a:p>
            <a:r>
              <a:rPr kumimoji="1" lang="en-US" altLang="ja-JP" sz="1600" dirty="0" smtClean="0"/>
              <a:t>×</a:t>
            </a:r>
            <a:r>
              <a:rPr kumimoji="1" lang="ja-JP" altLang="en-US" sz="1600" dirty="0" smtClean="0"/>
              <a:t>マヨネーズ</a:t>
            </a:r>
            <a:endParaRPr kumimoji="1" lang="ja-JP" altLang="en-US" sz="1600" dirty="0"/>
          </a:p>
        </p:txBody>
      </p:sp>
      <p:sp>
        <p:nvSpPr>
          <p:cNvPr id="9" name="タイトル 8"/>
          <p:cNvSpPr>
            <a:spLocks noGrp="1"/>
          </p:cNvSpPr>
          <p:nvPr>
            <p:ph type="title"/>
          </p:nvPr>
        </p:nvSpPr>
        <p:spPr>
          <a:xfrm>
            <a:off x="-108421" y="1113550"/>
            <a:ext cx="2865367" cy="596691"/>
          </a:xfrm>
        </p:spPr>
        <p:txBody>
          <a:bodyPr/>
          <a:lstStyle/>
          <a:p>
            <a:r>
              <a:rPr kumimoji="1" lang="ja-JP" altLang="en-US" sz="2400" dirty="0" smtClean="0"/>
              <a:t>例</a:t>
            </a:r>
            <a:r>
              <a:rPr kumimoji="1" lang="en-US" altLang="ja-JP" sz="2400" dirty="0" smtClean="0"/>
              <a:t>:</a:t>
            </a:r>
            <a:r>
              <a:rPr kumimoji="1" lang="ja-JP" altLang="en-US" sz="2400" dirty="0" smtClean="0"/>
              <a:t>じゃがりこ</a:t>
            </a:r>
            <a:endParaRPr kumimoji="1" lang="ja-JP" altLang="en-US" sz="2400" dirty="0"/>
          </a:p>
        </p:txBody>
      </p:sp>
      <p:sp>
        <p:nvSpPr>
          <p:cNvPr id="69" name="テキスト ボックス 68"/>
          <p:cNvSpPr txBox="1"/>
          <p:nvPr/>
        </p:nvSpPr>
        <p:spPr>
          <a:xfrm>
            <a:off x="139395" y="528774"/>
            <a:ext cx="7465439" cy="584776"/>
          </a:xfrm>
          <a:prstGeom prst="rect">
            <a:avLst/>
          </a:prstGeom>
          <a:noFill/>
        </p:spPr>
        <p:txBody>
          <a:bodyPr wrap="square" rtlCol="0">
            <a:spAutoFit/>
          </a:bodyPr>
          <a:lstStyle/>
          <a:p>
            <a:r>
              <a:rPr kumimoji="1" lang="ja-JP" altLang="en-US" sz="3200" dirty="0" smtClean="0"/>
              <a:t>ピースミール処理までのプロセス事例</a:t>
            </a:r>
            <a:endParaRPr kumimoji="1" lang="ja-JP" altLang="en-US" sz="3200" dirty="0"/>
          </a:p>
        </p:txBody>
      </p:sp>
      <p:sp>
        <p:nvSpPr>
          <p:cNvPr id="44" name="テキスト ボックス 43"/>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１９</a:t>
            </a:r>
            <a:endParaRPr kumimoji="1" lang="ja-JP" altLang="en-US" sz="2400" b="1" dirty="0"/>
          </a:p>
        </p:txBody>
      </p:sp>
    </p:spTree>
    <p:extLst>
      <p:ext uri="{BB962C8B-B14F-4D97-AF65-F5344CB8AC3E}">
        <p14:creationId xmlns:p14="http://schemas.microsoft.com/office/powerpoint/2010/main" xmlns="" val="4227639520"/>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調査概要（予備調査）</a:t>
            </a:r>
            <a:endParaRPr kumimoji="1" lang="ja-JP" altLang="en-US" dirty="0"/>
          </a:p>
        </p:txBody>
      </p:sp>
      <p:sp>
        <p:nvSpPr>
          <p:cNvPr id="3" name="テキスト プレースホルダー 2"/>
          <p:cNvSpPr>
            <a:spLocks noGrp="1"/>
          </p:cNvSpPr>
          <p:nvPr>
            <p:ph type="body" idx="1"/>
          </p:nvPr>
        </p:nvSpPr>
        <p:spPr>
          <a:xfrm>
            <a:off x="457200" y="1600200"/>
            <a:ext cx="8229600" cy="4518174"/>
          </a:xfrm>
        </p:spPr>
        <p:txBody>
          <a:bodyPr/>
          <a:lstStyle/>
          <a:p>
            <a:pPr marL="0" indent="0">
              <a:lnSpc>
                <a:spcPct val="120000"/>
              </a:lnSpc>
              <a:buNone/>
            </a:pPr>
            <a:r>
              <a:rPr kumimoji="1" lang="ja-JP" altLang="en-US" dirty="0" smtClean="0"/>
              <a:t>調査目的　　</a:t>
            </a:r>
            <a:endParaRPr kumimoji="1" lang="en-US" altLang="ja-JP" dirty="0" smtClean="0"/>
          </a:p>
          <a:p>
            <a:pPr marL="0" indent="0">
              <a:lnSpc>
                <a:spcPct val="120000"/>
              </a:lnSpc>
              <a:buNone/>
            </a:pPr>
            <a:endParaRPr kumimoji="1" lang="en-US" altLang="ja-JP" dirty="0" smtClean="0"/>
          </a:p>
          <a:p>
            <a:pPr marL="0" indent="0">
              <a:lnSpc>
                <a:spcPct val="120000"/>
              </a:lnSpc>
              <a:buNone/>
            </a:pPr>
            <a:endParaRPr kumimoji="1" lang="en-US" altLang="ja-JP" dirty="0" smtClean="0"/>
          </a:p>
          <a:p>
            <a:pPr marL="0" indent="0">
              <a:lnSpc>
                <a:spcPct val="120000"/>
              </a:lnSpc>
              <a:buNone/>
            </a:pPr>
            <a:r>
              <a:rPr kumimoji="1" lang="ja-JP" altLang="en-US" dirty="0" smtClean="0"/>
              <a:t>調査対象　　１０代</a:t>
            </a:r>
            <a:r>
              <a:rPr kumimoji="1" lang="en-US" altLang="ja-JP" dirty="0" smtClean="0"/>
              <a:t>〜</a:t>
            </a:r>
            <a:r>
              <a:rPr kumimoji="1" lang="ja-JP" altLang="en-US" dirty="0" smtClean="0"/>
              <a:t>４０代の男女</a:t>
            </a:r>
            <a:endParaRPr kumimoji="1" lang="en-US" altLang="ja-JP" dirty="0" smtClean="0"/>
          </a:p>
          <a:p>
            <a:pPr marL="0" indent="0">
              <a:lnSpc>
                <a:spcPct val="120000"/>
              </a:lnSpc>
              <a:buNone/>
            </a:pPr>
            <a:r>
              <a:rPr kumimoji="1" lang="ja-JP" altLang="en-US" dirty="0" smtClean="0"/>
              <a:t>調査期間　　２０１３年９月３日</a:t>
            </a:r>
            <a:r>
              <a:rPr kumimoji="1" lang="en-US" altLang="ja-JP" dirty="0" smtClean="0"/>
              <a:t>〜</a:t>
            </a:r>
            <a:r>
              <a:rPr kumimoji="1" lang="ja-JP" altLang="en-US" dirty="0" smtClean="0"/>
              <a:t>５日</a:t>
            </a:r>
            <a:endParaRPr kumimoji="1" lang="en-US" altLang="ja-JP" dirty="0" smtClean="0"/>
          </a:p>
          <a:p>
            <a:pPr marL="0" indent="0">
              <a:lnSpc>
                <a:spcPct val="120000"/>
              </a:lnSpc>
              <a:buNone/>
            </a:pPr>
            <a:r>
              <a:rPr kumimoji="1" lang="ja-JP" altLang="en-US" dirty="0" smtClean="0"/>
              <a:t>調査方法</a:t>
            </a:r>
            <a:r>
              <a:rPr kumimoji="1" lang="ja-JP" altLang="en-US" dirty="0"/>
              <a:t>　</a:t>
            </a:r>
            <a:r>
              <a:rPr kumimoji="1" lang="ja-JP" altLang="en-US" dirty="0" smtClean="0"/>
              <a:t>　アンケート用紙を使用</a:t>
            </a:r>
            <a:endParaRPr kumimoji="1" lang="en-US" altLang="ja-JP" dirty="0" smtClean="0"/>
          </a:p>
          <a:p>
            <a:pPr marL="0" indent="0">
              <a:lnSpc>
                <a:spcPct val="120000"/>
              </a:lnSpc>
              <a:buNone/>
            </a:pPr>
            <a:r>
              <a:rPr kumimoji="1" lang="ja-JP" altLang="en-US" dirty="0" smtClean="0"/>
              <a:t>サンプル数　７３（有効回答数７３）</a:t>
            </a:r>
            <a:endParaRPr kumimoji="1" lang="en-US" altLang="ja-JP" dirty="0" smtClean="0"/>
          </a:p>
          <a:p>
            <a:pPr marL="0" indent="0">
              <a:lnSpc>
                <a:spcPct val="120000"/>
              </a:lnSpc>
              <a:buNone/>
            </a:pPr>
            <a:endParaRPr kumimoji="1" lang="ja-JP" altLang="en-US" dirty="0"/>
          </a:p>
        </p:txBody>
      </p:sp>
      <p:sp>
        <p:nvSpPr>
          <p:cNvPr id="4" name="テキスト ボックス 3"/>
          <p:cNvSpPr txBox="1"/>
          <p:nvPr/>
        </p:nvSpPr>
        <p:spPr>
          <a:xfrm>
            <a:off x="2849876" y="1630703"/>
            <a:ext cx="5204124" cy="1785104"/>
          </a:xfrm>
          <a:prstGeom prst="rect">
            <a:avLst/>
          </a:prstGeom>
          <a:noFill/>
        </p:spPr>
        <p:txBody>
          <a:bodyPr wrap="square" rtlCol="0">
            <a:spAutoFit/>
          </a:bodyPr>
          <a:lstStyle/>
          <a:p>
            <a:r>
              <a:rPr kumimoji="1" lang="ja-JP" altLang="en-US" sz="3200" dirty="0"/>
              <a:t>既存商品に対する「食べ方提案」によって生じる消費者知覚差異の検証</a:t>
            </a:r>
            <a:endParaRPr kumimoji="1" lang="en-US" altLang="ja-JP" sz="3200" dirty="0"/>
          </a:p>
          <a:p>
            <a:endParaRPr kumimoji="1" lang="ja-JP" altLang="en-US" dirty="0"/>
          </a:p>
        </p:txBody>
      </p:sp>
      <p:sp>
        <p:nvSpPr>
          <p:cNvPr id="5" name="テキスト ボックス 4"/>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２０</a:t>
            </a:r>
            <a:endParaRPr kumimoji="1" lang="ja-JP" altLang="en-US" sz="2400" b="1" dirty="0"/>
          </a:p>
        </p:txBody>
      </p:sp>
    </p:spTree>
    <p:extLst>
      <p:ext uri="{BB962C8B-B14F-4D97-AF65-F5344CB8AC3E}">
        <p14:creationId xmlns:p14="http://schemas.microsoft.com/office/powerpoint/2010/main" xmlns="" val="33673525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lstStyle/>
          <a:p>
            <a:r>
              <a:rPr kumimoji="1" lang="ja-JP" altLang="en-US" dirty="0" smtClean="0"/>
              <a:t>予備調査</a:t>
            </a:r>
            <a:r>
              <a:rPr kumimoji="1" lang="ja-JP" altLang="en-US" dirty="0" err="1" smtClean="0"/>
              <a:t>ｔ</a:t>
            </a:r>
            <a:r>
              <a:rPr kumimoji="1" lang="ja-JP" altLang="en-US" dirty="0" smtClean="0"/>
              <a:t>検定結果</a:t>
            </a:r>
            <a:endParaRPr kumimoji="1" lang="ja-JP" altLang="en-US" dirty="0"/>
          </a:p>
        </p:txBody>
      </p:sp>
      <p:sp>
        <p:nvSpPr>
          <p:cNvPr id="3" name="コンテンツ プレースホルダ 2"/>
          <p:cNvSpPr>
            <a:spLocks noGrp="1"/>
          </p:cNvSpPr>
          <p:nvPr>
            <p:ph idx="1"/>
          </p:nvPr>
        </p:nvSpPr>
        <p:spPr>
          <a:xfrm>
            <a:off x="179512" y="1268760"/>
            <a:ext cx="8964488" cy="5256584"/>
          </a:xfrm>
        </p:spPr>
        <p:txBody>
          <a:bodyPr>
            <a:normAutofit/>
          </a:bodyPr>
          <a:lstStyle/>
          <a:p>
            <a:pPr marL="1798638" indent="-1798638">
              <a:buNone/>
            </a:pPr>
            <a:r>
              <a:rPr kumimoji="1" lang="ja-JP" altLang="en-US" sz="2800" dirty="0" smtClean="0"/>
              <a:t>独立変数：「じゃがりこ</a:t>
            </a:r>
            <a:r>
              <a:rPr lang="ja-JP" altLang="en-US" sz="2800" dirty="0" smtClean="0"/>
              <a:t>」がポテトサラダになることを知って</a:t>
            </a:r>
            <a:r>
              <a:rPr lang="ja-JP" altLang="en-US" sz="2800" dirty="0"/>
              <a:t>いる</a:t>
            </a:r>
            <a:r>
              <a:rPr lang="ja-JP" altLang="en-US" sz="2800" dirty="0" smtClean="0"/>
              <a:t>か否か</a:t>
            </a:r>
            <a:endParaRPr lang="en-US" altLang="ja-JP" sz="2800" dirty="0" smtClean="0"/>
          </a:p>
          <a:p>
            <a:pPr marL="1798638" indent="-1798638">
              <a:buNone/>
            </a:pPr>
            <a:r>
              <a:rPr kumimoji="1" lang="ja-JP" altLang="en-US" sz="2800" dirty="0"/>
              <a:t>従属</a:t>
            </a:r>
            <a:r>
              <a:rPr kumimoji="1" lang="ja-JP" altLang="en-US" sz="2800" dirty="0" smtClean="0"/>
              <a:t>変数：「じゃがりこ」にじゃがいもらしさをどの程度感じるか（</a:t>
            </a:r>
            <a:r>
              <a:rPr kumimoji="1" lang="en-US" altLang="ja-JP" sz="2800" dirty="0" smtClean="0"/>
              <a:t>5</a:t>
            </a:r>
            <a:r>
              <a:rPr kumimoji="1" lang="ja-JP" altLang="en-US" sz="2800" dirty="0" smtClean="0"/>
              <a:t>段階）</a:t>
            </a:r>
            <a:endParaRPr kumimoji="1" lang="en-US" altLang="ja-JP" sz="2800" dirty="0" smtClean="0"/>
          </a:p>
          <a:p>
            <a:pPr marL="1798638" indent="-1798638">
              <a:buNone/>
            </a:pPr>
            <a:endParaRPr kumimoji="1" lang="ja-JP" altLang="en-US" sz="2800" dirty="0"/>
          </a:p>
        </p:txBody>
      </p:sp>
      <p:sp>
        <p:nvSpPr>
          <p:cNvPr id="5" name="テキスト ボックス 4"/>
          <p:cNvSpPr txBox="1"/>
          <p:nvPr/>
        </p:nvSpPr>
        <p:spPr>
          <a:xfrm>
            <a:off x="6228184" y="5559623"/>
            <a:ext cx="2319866" cy="461665"/>
          </a:xfrm>
          <a:prstGeom prst="rect">
            <a:avLst/>
          </a:prstGeom>
          <a:noFill/>
        </p:spPr>
        <p:txBody>
          <a:bodyPr wrap="none" rtlCol="0">
            <a:spAutoFit/>
          </a:bodyPr>
          <a:lstStyle/>
          <a:p>
            <a:r>
              <a:rPr kumimoji="1" lang="ja-JP" altLang="en-US" sz="2400" dirty="0" smtClean="0"/>
              <a:t>有意確率　</a:t>
            </a:r>
            <a:r>
              <a:rPr kumimoji="1" lang="en-US" altLang="ja-JP" sz="2400" dirty="0" smtClean="0"/>
              <a:t>0.195</a:t>
            </a:r>
            <a:endParaRPr kumimoji="1" lang="ja-JP" altLang="en-US" sz="2400" dirty="0"/>
          </a:p>
        </p:txBody>
      </p:sp>
      <p:pic>
        <p:nvPicPr>
          <p:cNvPr id="1027" name="Picture 3"/>
          <p:cNvPicPr>
            <a:picLocks noChangeAspect="1" noChangeArrowheads="1"/>
          </p:cNvPicPr>
          <p:nvPr/>
        </p:nvPicPr>
        <p:blipFill>
          <a:blip r:embed="rId2" cstate="print"/>
          <a:srcRect/>
          <a:stretch>
            <a:fillRect/>
          </a:stretch>
        </p:blipFill>
        <p:spPr bwMode="auto">
          <a:xfrm>
            <a:off x="251520" y="3356992"/>
            <a:ext cx="8388146" cy="2088232"/>
          </a:xfrm>
          <a:prstGeom prst="rect">
            <a:avLst/>
          </a:prstGeom>
          <a:noFill/>
          <a:ln w="9525">
            <a:noFill/>
            <a:miter lim="800000"/>
            <a:headEnd/>
            <a:tailEnd/>
          </a:ln>
          <a:effectLst/>
        </p:spPr>
      </p:pic>
      <p:sp>
        <p:nvSpPr>
          <p:cNvPr id="8" name="角丸四角形 7"/>
          <p:cNvSpPr/>
          <p:nvPr/>
        </p:nvSpPr>
        <p:spPr>
          <a:xfrm>
            <a:off x="5292080" y="3645024"/>
            <a:ext cx="1080120" cy="172819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スライド番号プレースホルダー 9"/>
          <p:cNvSpPr>
            <a:spLocks noGrp="1"/>
          </p:cNvSpPr>
          <p:nvPr>
            <p:ph type="sldNum" sz="quarter" idx="12"/>
          </p:nvPr>
        </p:nvSpPr>
        <p:spPr/>
        <p:txBody>
          <a:bodyPr/>
          <a:lstStyle/>
          <a:p>
            <a:fld id="{52F1B953-883C-4404-970A-BC0DFDAC2935}" type="slidenum">
              <a:rPr kumimoji="1" lang="ja-JP" altLang="en-US" smtClean="0"/>
              <a:pPr/>
              <a:t>22</a:t>
            </a:fld>
            <a:endParaRPr kumimoji="1" lang="ja-JP" altLang="en-US"/>
          </a:p>
        </p:txBody>
      </p:sp>
      <p:sp>
        <p:nvSpPr>
          <p:cNvPr id="13" name="テキスト ボックス 12"/>
          <p:cNvSpPr txBox="1"/>
          <p:nvPr/>
        </p:nvSpPr>
        <p:spPr>
          <a:xfrm>
            <a:off x="8425723" y="6319738"/>
            <a:ext cx="800219" cy="461665"/>
          </a:xfrm>
          <a:prstGeom prst="rect">
            <a:avLst/>
          </a:prstGeom>
          <a:noFill/>
        </p:spPr>
        <p:txBody>
          <a:bodyPr wrap="none" rtlCol="0">
            <a:spAutoFit/>
          </a:bodyPr>
          <a:lstStyle/>
          <a:p>
            <a:r>
              <a:rPr kumimoji="1" lang="ja-JP" altLang="en-US" sz="2400" b="1" dirty="0" smtClean="0"/>
              <a:t>２１</a:t>
            </a:r>
            <a:endParaRPr kumimoji="1" lang="ja-JP" altLang="en-US" sz="2400" b="1" dirty="0"/>
          </a:p>
        </p:txBody>
      </p:sp>
    </p:spTree>
    <p:extLst>
      <p:ext uri="{BB962C8B-B14F-4D97-AF65-F5344CB8AC3E}">
        <p14:creationId xmlns:p14="http://schemas.microsoft.com/office/powerpoint/2010/main" xmlns="" val="6829496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kumimoji="1" lang="ja-JP" altLang="en-US" dirty="0" smtClean="0"/>
              <a:t>予備調査クロス集計結果</a:t>
            </a:r>
            <a:endParaRPr kumimoji="1" lang="ja-JP" altLang="en-US" dirty="0"/>
          </a:p>
        </p:txBody>
      </p:sp>
      <p:pic>
        <p:nvPicPr>
          <p:cNvPr id="2050" name="Picture 2"/>
          <p:cNvPicPr>
            <a:picLocks noChangeAspect="1" noChangeArrowheads="1"/>
          </p:cNvPicPr>
          <p:nvPr/>
        </p:nvPicPr>
        <p:blipFill>
          <a:blip r:embed="rId3" cstate="print"/>
          <a:srcRect/>
          <a:stretch>
            <a:fillRect/>
          </a:stretch>
        </p:blipFill>
        <p:spPr bwMode="auto">
          <a:xfrm>
            <a:off x="759999" y="1340768"/>
            <a:ext cx="7268385" cy="5256584"/>
          </a:xfrm>
          <a:prstGeom prst="rect">
            <a:avLst/>
          </a:prstGeom>
          <a:noFill/>
          <a:ln w="9525">
            <a:noFill/>
            <a:miter lim="800000"/>
            <a:headEnd/>
            <a:tailEnd/>
          </a:ln>
          <a:effectLst/>
        </p:spPr>
      </p:pic>
      <p:sp>
        <p:nvSpPr>
          <p:cNvPr id="6" name="角丸四角形 5"/>
          <p:cNvSpPr/>
          <p:nvPr/>
        </p:nvSpPr>
        <p:spPr>
          <a:xfrm>
            <a:off x="3995936" y="5157192"/>
            <a:ext cx="3096344" cy="79208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8425723" y="6335228"/>
            <a:ext cx="800219" cy="830997"/>
          </a:xfrm>
          <a:prstGeom prst="rect">
            <a:avLst/>
          </a:prstGeom>
          <a:noFill/>
        </p:spPr>
        <p:txBody>
          <a:bodyPr wrap="none" rtlCol="0">
            <a:spAutoFit/>
          </a:bodyPr>
          <a:lstStyle/>
          <a:p>
            <a:r>
              <a:rPr kumimoji="1" lang="ja-JP" altLang="en-US" sz="2400" b="1" dirty="0" smtClean="0"/>
              <a:t>２２</a:t>
            </a:r>
            <a:endParaRPr kumimoji="1" lang="en-US" altLang="ja-JP" sz="2400" b="1" dirty="0" smtClean="0"/>
          </a:p>
          <a:p>
            <a:endParaRPr kumimoji="1" lang="ja-JP" altLang="en-US" sz="2400" b="1" dirty="0"/>
          </a:p>
        </p:txBody>
      </p:sp>
    </p:spTree>
    <p:extLst>
      <p:ext uri="{BB962C8B-B14F-4D97-AF65-F5344CB8AC3E}">
        <p14:creationId xmlns:p14="http://schemas.microsoft.com/office/powerpoint/2010/main" xmlns="" val="30415428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457200" y="274638"/>
            <a:ext cx="8229600" cy="778098"/>
          </a:xfrm>
        </p:spPr>
        <p:txBody>
          <a:bodyPr/>
          <a:lstStyle/>
          <a:p>
            <a:r>
              <a:rPr kumimoji="1" lang="ja-JP" altLang="en-US" u="sng" dirty="0" smtClean="0"/>
              <a:t>予備調査分析結果</a:t>
            </a:r>
            <a:endParaRPr kumimoji="1" lang="ja-JP" altLang="en-US" u="sng" dirty="0"/>
          </a:p>
        </p:txBody>
      </p:sp>
      <p:sp>
        <p:nvSpPr>
          <p:cNvPr id="3" name="コンテンツ プレースホルダ 2"/>
          <p:cNvSpPr>
            <a:spLocks noGrp="1"/>
          </p:cNvSpPr>
          <p:nvPr>
            <p:ph idx="4294967295"/>
          </p:nvPr>
        </p:nvSpPr>
        <p:spPr>
          <a:xfrm>
            <a:off x="302840" y="1268759"/>
            <a:ext cx="8229600" cy="5221363"/>
          </a:xfrm>
        </p:spPr>
        <p:txBody>
          <a:bodyPr>
            <a:normAutofit fontScale="92500" lnSpcReduction="20000"/>
          </a:bodyPr>
          <a:lstStyle/>
          <a:p>
            <a:pPr marL="0" indent="0">
              <a:buNone/>
            </a:pPr>
            <a:r>
              <a:rPr lang="en-US" altLang="ja-JP" sz="2800" dirty="0"/>
              <a:t> </a:t>
            </a:r>
            <a:r>
              <a:rPr lang="ja-JP" altLang="en-US" sz="2800" dirty="0"/>
              <a:t>　</a:t>
            </a:r>
            <a:r>
              <a:rPr lang="ja-JP" altLang="en-US" sz="2800" dirty="0" smtClean="0"/>
              <a:t>ｔ検定の結果、「じゃがりこ」がポテトサラダになることを「知っているグループ」と「知らないグループ」との間の、「じゃがりこ」にじゃがいもらしさを感じる程度の平均値に統計的に有意な差があるとは言えないが、平均値の差は</a:t>
            </a:r>
            <a:r>
              <a:rPr lang="en-US" altLang="ja-JP" sz="2800" dirty="0"/>
              <a:t>0.329</a:t>
            </a:r>
            <a:r>
              <a:rPr lang="ja-JP" altLang="en-US" sz="2800" dirty="0" smtClean="0"/>
              <a:t>と、決して小さくはない。</a:t>
            </a:r>
            <a:endParaRPr lang="en-US" altLang="ja-JP" sz="2800" dirty="0" smtClean="0"/>
          </a:p>
          <a:p>
            <a:pPr marL="0" indent="0">
              <a:buNone/>
            </a:pPr>
            <a:r>
              <a:rPr lang="ja-JP" altLang="en-US" sz="2800" dirty="0"/>
              <a:t>　</a:t>
            </a:r>
            <a:r>
              <a:rPr lang="ja-JP" altLang="en-US" sz="2800" dirty="0" smtClean="0"/>
              <a:t>また、クロス集計の結果、 「じゃがりこ」がポテトサラダになることを「知</a:t>
            </a:r>
            <a:r>
              <a:rPr lang="ja-JP" altLang="en-US" sz="2800" dirty="0"/>
              <a:t>しらない</a:t>
            </a:r>
            <a:r>
              <a:rPr lang="ja-JP" altLang="en-US" sz="2800" dirty="0" smtClean="0"/>
              <a:t>グループ」にはじゃがいもらしさを「とても感じる」人が一人もいないのに対して、「知っているグループ」には</a:t>
            </a:r>
            <a:r>
              <a:rPr lang="en-US" altLang="ja-JP" sz="2800" dirty="0" smtClean="0"/>
              <a:t>16.3</a:t>
            </a:r>
            <a:r>
              <a:rPr lang="ja-JP" altLang="en-US" sz="2800" dirty="0" smtClean="0"/>
              <a:t>％（</a:t>
            </a:r>
            <a:r>
              <a:rPr lang="en-US" altLang="ja-JP" sz="2800" dirty="0" smtClean="0"/>
              <a:t>8</a:t>
            </a:r>
            <a:r>
              <a:rPr lang="ja-JP" altLang="en-US" sz="2800" dirty="0" smtClean="0"/>
              <a:t>名）もいることがわかった。</a:t>
            </a:r>
            <a:endParaRPr lang="en-US" altLang="ja-JP" sz="2800" dirty="0" smtClean="0"/>
          </a:p>
          <a:p>
            <a:pPr marL="0" indent="0">
              <a:buNone/>
            </a:pPr>
            <a:r>
              <a:rPr lang="ja-JP" altLang="en-US" sz="2800" dirty="0"/>
              <a:t>　</a:t>
            </a:r>
            <a:r>
              <a:rPr lang="ja-JP" altLang="en-US" sz="2800" dirty="0" smtClean="0"/>
              <a:t>以上のことから、</a:t>
            </a:r>
            <a:r>
              <a:rPr lang="ja-JP" altLang="en-US" sz="2800" u="sng" dirty="0" smtClean="0">
                <a:solidFill>
                  <a:schemeClr val="tx1"/>
                </a:solidFill>
                <a:uFill>
                  <a:solidFill>
                    <a:srgbClr val="FF0000"/>
                  </a:solidFill>
                </a:uFill>
              </a:rPr>
              <a:t>ある食品について幅広く食べ方を知っていることと、その食品に対する知覚との間には何らかの関係があるのではないだろうか。</a:t>
            </a:r>
            <a:endParaRPr lang="ja-JP" altLang="en-US" sz="2800" u="sng" dirty="0">
              <a:solidFill>
                <a:schemeClr val="tx1"/>
              </a:solidFill>
              <a:uFill>
                <a:solidFill>
                  <a:srgbClr val="FF0000"/>
                </a:solidFill>
              </a:uFill>
            </a:endParaRPr>
          </a:p>
          <a:p>
            <a:pPr>
              <a:buNone/>
            </a:pPr>
            <a:endParaRPr kumimoji="1" lang="ja-JP" altLang="en-US" sz="2800" u="sng" dirty="0"/>
          </a:p>
        </p:txBody>
      </p:sp>
      <p:sp>
        <p:nvSpPr>
          <p:cNvPr id="4" name="テキスト ボックス 3"/>
          <p:cNvSpPr txBox="1"/>
          <p:nvPr/>
        </p:nvSpPr>
        <p:spPr>
          <a:xfrm>
            <a:off x="8425723" y="6335228"/>
            <a:ext cx="800219" cy="830997"/>
          </a:xfrm>
          <a:prstGeom prst="rect">
            <a:avLst/>
          </a:prstGeom>
          <a:noFill/>
        </p:spPr>
        <p:txBody>
          <a:bodyPr wrap="none" rtlCol="0">
            <a:spAutoFit/>
          </a:bodyPr>
          <a:lstStyle/>
          <a:p>
            <a:r>
              <a:rPr kumimoji="1" lang="ja-JP" altLang="en-US" sz="2400" b="1" dirty="0" smtClean="0"/>
              <a:t>２３</a:t>
            </a:r>
            <a:endParaRPr kumimoji="1" lang="en-US" altLang="ja-JP" sz="2400" b="1" dirty="0" smtClean="0"/>
          </a:p>
          <a:p>
            <a:r>
              <a:rPr kumimoji="1" lang="ja-JP" altLang="en-US" sz="2400" b="1" dirty="0" smtClean="0"/>
              <a:t>３</a:t>
            </a:r>
            <a:endParaRPr kumimoji="1" lang="ja-JP" altLang="en-US" sz="2400" b="1" dirty="0"/>
          </a:p>
        </p:txBody>
      </p:sp>
    </p:spTree>
    <p:extLst>
      <p:ext uri="{BB962C8B-B14F-4D97-AF65-F5344CB8AC3E}">
        <p14:creationId xmlns:p14="http://schemas.microsoft.com/office/powerpoint/2010/main" xmlns="" val="21185475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仮説１</a:t>
            </a:r>
            <a:endParaRPr kumimoji="1" lang="ja-JP" altLang="en-US" dirty="0"/>
          </a:p>
        </p:txBody>
      </p:sp>
      <p:sp>
        <p:nvSpPr>
          <p:cNvPr id="4" name="テキスト プレースホルダー 3"/>
          <p:cNvSpPr>
            <a:spLocks noGrp="1"/>
          </p:cNvSpPr>
          <p:nvPr>
            <p:ph type="body" idx="1"/>
          </p:nvPr>
        </p:nvSpPr>
        <p:spPr/>
        <p:txBody>
          <a:bodyPr/>
          <a:lstStyle/>
          <a:p>
            <a:pPr marL="0" indent="0">
              <a:buNone/>
            </a:pPr>
            <a:r>
              <a:rPr kumimoji="1" lang="ja-JP" altLang="en-US" dirty="0" smtClean="0"/>
              <a:t>「食べ方提案」によって既存商品に対しての知覚差異が生まれる。</a:t>
            </a:r>
            <a:endParaRPr kumimoji="1" lang="en-US" altLang="ja-JP" dirty="0" smtClean="0"/>
          </a:p>
          <a:p>
            <a:pPr marL="0" indent="0">
              <a:buNone/>
            </a:pPr>
            <a:endParaRPr kumimoji="1" lang="en-US" altLang="ja-JP" dirty="0"/>
          </a:p>
          <a:p>
            <a:pPr marL="0" indent="0">
              <a:buNone/>
            </a:pPr>
            <a:endParaRPr kumimoji="1" lang="en-US" altLang="ja-JP" dirty="0" smtClean="0"/>
          </a:p>
          <a:p>
            <a:pPr marL="0" indent="0">
              <a:buNone/>
            </a:pPr>
            <a:endParaRPr kumimoji="1" lang="en-US" altLang="ja-JP" dirty="0"/>
          </a:p>
        </p:txBody>
      </p:sp>
      <p:sp>
        <p:nvSpPr>
          <p:cNvPr id="6" name="テキスト ボックス 5"/>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２４</a:t>
            </a:r>
            <a:endParaRPr kumimoji="1" lang="ja-JP" altLang="en-US" sz="2400" b="1" dirty="0"/>
          </a:p>
        </p:txBody>
      </p:sp>
    </p:spTree>
    <p:extLst>
      <p:ext uri="{BB962C8B-B14F-4D97-AF65-F5344CB8AC3E}">
        <p14:creationId xmlns:p14="http://schemas.microsoft.com/office/powerpoint/2010/main" xmlns="" val="36497962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仮説２</a:t>
            </a:r>
            <a:endParaRPr kumimoji="1" lang="ja-JP" altLang="en-US" dirty="0"/>
          </a:p>
        </p:txBody>
      </p:sp>
      <p:sp>
        <p:nvSpPr>
          <p:cNvPr id="3" name="テキスト プレースホルダー 2"/>
          <p:cNvSpPr>
            <a:spLocks noGrp="1"/>
          </p:cNvSpPr>
          <p:nvPr>
            <p:ph type="body" idx="1"/>
          </p:nvPr>
        </p:nvSpPr>
        <p:spPr/>
        <p:txBody>
          <a:bodyPr/>
          <a:lstStyle/>
          <a:p>
            <a:pPr marL="0" indent="0">
              <a:buNone/>
            </a:pPr>
            <a:endParaRPr kumimoji="1" lang="en-US" altLang="ja-JP" dirty="0" smtClean="0"/>
          </a:p>
          <a:p>
            <a:pPr marL="0" indent="0">
              <a:buNone/>
            </a:pPr>
            <a:r>
              <a:rPr kumimoji="1" lang="ja-JP" altLang="en-US" dirty="0"/>
              <a:t>　</a:t>
            </a:r>
            <a:r>
              <a:rPr kumimoji="1" lang="ja-JP" altLang="en-US" dirty="0" smtClean="0"/>
              <a:t>。。。今後検証予定</a:t>
            </a:r>
            <a:endParaRPr kumimoji="1" lang="en-US" altLang="ja-JP" dirty="0"/>
          </a:p>
          <a:p>
            <a:pPr marL="0" indent="0">
              <a:buNone/>
            </a:pPr>
            <a:r>
              <a:rPr kumimoji="1" lang="ja-JP" altLang="en-US" dirty="0"/>
              <a:t>どのような「食べ方提案」が商品イメージの向上をもたらすのかの関係性を調べる。</a:t>
            </a:r>
            <a:endParaRPr kumimoji="1" lang="en-US" altLang="ja-JP" dirty="0"/>
          </a:p>
          <a:p>
            <a:pPr marL="0" indent="0">
              <a:buNone/>
            </a:pPr>
            <a:endParaRPr kumimoji="1" lang="ja-JP" altLang="en-US" dirty="0"/>
          </a:p>
        </p:txBody>
      </p:sp>
      <p:sp>
        <p:nvSpPr>
          <p:cNvPr id="4" name="テキスト ボックス 3"/>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２５</a:t>
            </a:r>
            <a:endParaRPr kumimoji="1" lang="ja-JP" altLang="en-US" sz="2400" b="1" dirty="0"/>
          </a:p>
        </p:txBody>
      </p:sp>
    </p:spTree>
    <p:extLst>
      <p:ext uri="{BB962C8B-B14F-4D97-AF65-F5344CB8AC3E}">
        <p14:creationId xmlns:p14="http://schemas.microsoft.com/office/powerpoint/2010/main" xmlns="" val="10971786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参考文献</a:t>
            </a:r>
            <a:endParaRPr kumimoji="1" lang="ja-JP" altLang="en-US" dirty="0"/>
          </a:p>
        </p:txBody>
      </p:sp>
      <p:sp>
        <p:nvSpPr>
          <p:cNvPr id="3" name="テキスト プレースホルダー 2"/>
          <p:cNvSpPr>
            <a:spLocks noGrp="1"/>
          </p:cNvSpPr>
          <p:nvPr>
            <p:ph type="body" idx="1"/>
          </p:nvPr>
        </p:nvSpPr>
        <p:spPr/>
        <p:txBody>
          <a:bodyPr/>
          <a:lstStyle/>
          <a:p>
            <a:pPr marL="0" indent="0">
              <a:buNone/>
            </a:pPr>
            <a:r>
              <a:rPr kumimoji="1" lang="ja-JP" altLang="en-US" sz="1800" dirty="0" smtClean="0"/>
              <a:t>丸山一彦</a:t>
            </a:r>
            <a:r>
              <a:rPr kumimoji="1" lang="en-US" altLang="ja-JP" sz="1800" dirty="0" smtClean="0"/>
              <a:t>(2005)</a:t>
            </a:r>
            <a:r>
              <a:rPr kumimoji="1" lang="ja-JP" altLang="en-US" sz="1800" dirty="0" smtClean="0"/>
              <a:t>「</a:t>
            </a:r>
            <a:r>
              <a:rPr lang="ja-JP" altLang="en-US" sz="1800" dirty="0"/>
              <a:t>消費者意識と現状商品の差異に関する研究 </a:t>
            </a:r>
            <a:r>
              <a:rPr lang="en-US" altLang="ja-JP" sz="1800" dirty="0"/>
              <a:t>-</a:t>
            </a:r>
            <a:r>
              <a:rPr lang="ja-JP" altLang="en-US" sz="1800" dirty="0"/>
              <a:t>女性用シェーバーを事例として</a:t>
            </a:r>
            <a:r>
              <a:rPr lang="en-US" altLang="ja-JP" sz="1800" dirty="0"/>
              <a:t>-</a:t>
            </a:r>
            <a:r>
              <a:rPr kumimoji="1" lang="ja-JP" altLang="en-US" sz="1800" dirty="0" smtClean="0"/>
              <a:t>」</a:t>
            </a:r>
            <a:r>
              <a:rPr kumimoji="1" lang="en-US" altLang="ja-JP" sz="1800" dirty="0" smtClean="0"/>
              <a:t>『</a:t>
            </a:r>
            <a:r>
              <a:rPr kumimoji="1" lang="ja-JP" altLang="en-US" sz="1800" dirty="0" smtClean="0"/>
              <a:t>経済研究</a:t>
            </a:r>
            <a:r>
              <a:rPr kumimoji="1" lang="en-US" altLang="ja-JP" sz="1800" dirty="0" smtClean="0"/>
              <a:t>』</a:t>
            </a:r>
            <a:r>
              <a:rPr kumimoji="1" lang="ja-JP" altLang="en-US" sz="1800" dirty="0" smtClean="0"/>
              <a:t>第</a:t>
            </a:r>
            <a:r>
              <a:rPr kumimoji="1" lang="en-US" altLang="ja-JP" sz="1800" dirty="0" smtClean="0"/>
              <a:t>171</a:t>
            </a:r>
            <a:r>
              <a:rPr kumimoji="1" lang="ja-JP" altLang="en-US" sz="1800" dirty="0" smtClean="0"/>
              <a:t>号、</a:t>
            </a:r>
            <a:r>
              <a:rPr kumimoji="1" lang="en-US" altLang="ja-JP" sz="1800" dirty="0" smtClean="0"/>
              <a:t>pp.81-100</a:t>
            </a:r>
          </a:p>
          <a:p>
            <a:pPr marL="0" indent="0">
              <a:buNone/>
            </a:pPr>
            <a:endParaRPr kumimoji="1" lang="en-US" altLang="ja-JP" sz="1800" dirty="0"/>
          </a:p>
          <a:p>
            <a:pPr marL="0" indent="0">
              <a:buNone/>
            </a:pPr>
            <a:r>
              <a:rPr lang="en-US" altLang="ja-JP" sz="1800" dirty="0"/>
              <a:t>Meyers-</a:t>
            </a:r>
            <a:r>
              <a:rPr lang="en-US" altLang="ja-JP" sz="1800" dirty="0" err="1"/>
              <a:t>Levy,Joan</a:t>
            </a:r>
            <a:r>
              <a:rPr lang="en-US" altLang="ja-JP" sz="1800" dirty="0"/>
              <a:t> and Alice M. </a:t>
            </a:r>
            <a:r>
              <a:rPr lang="en-US" altLang="ja-JP" sz="1800" dirty="0" err="1"/>
              <a:t>Tybout</a:t>
            </a:r>
            <a:r>
              <a:rPr lang="en-US" altLang="ja-JP" sz="1800" dirty="0"/>
              <a:t> (1989),“</a:t>
            </a:r>
            <a:r>
              <a:rPr lang="en-US" altLang="ja-JP" sz="1800" dirty="0" smtClean="0"/>
              <a:t>Schema Congruity </a:t>
            </a:r>
            <a:r>
              <a:rPr lang="en-US" altLang="ja-JP" sz="1800" dirty="0"/>
              <a:t>As a Basis for Product </a:t>
            </a:r>
            <a:r>
              <a:rPr lang="en-US" altLang="ja-JP" sz="1800" dirty="0" err="1"/>
              <a:t>Evaluation,”</a:t>
            </a:r>
            <a:r>
              <a:rPr lang="en-US" altLang="ja-JP" sz="1800" i="1" dirty="0" err="1" smtClean="0"/>
              <a:t>Journal</a:t>
            </a:r>
            <a:r>
              <a:rPr lang="en-US" altLang="ja-JP" sz="1800" i="1" dirty="0"/>
              <a:t> </a:t>
            </a:r>
            <a:r>
              <a:rPr lang="en-US" altLang="ja-JP" sz="1800" i="1" dirty="0" smtClean="0"/>
              <a:t>of </a:t>
            </a:r>
            <a:r>
              <a:rPr lang="en-US" altLang="ja-JP" sz="1800" i="1" dirty="0"/>
              <a:t>Consumer Research</a:t>
            </a:r>
            <a:r>
              <a:rPr lang="en-US" altLang="ja-JP" sz="1800" dirty="0"/>
              <a:t>,16 (June),39-54</a:t>
            </a:r>
            <a:r>
              <a:rPr lang="en-US" altLang="ja-JP" sz="1800" dirty="0" smtClean="0"/>
              <a:t>.</a:t>
            </a:r>
          </a:p>
          <a:p>
            <a:pPr marL="0" indent="0">
              <a:buNone/>
            </a:pPr>
            <a:endParaRPr lang="en-US" altLang="ja-JP" sz="1800" dirty="0" smtClean="0"/>
          </a:p>
          <a:p>
            <a:pPr marL="0" indent="0">
              <a:buNone/>
            </a:pPr>
            <a:r>
              <a:rPr kumimoji="1" lang="en-US" altLang="en-US" sz="1800" dirty="0"/>
              <a:t>清水</a:t>
            </a:r>
            <a:r>
              <a:rPr kumimoji="1" lang="ja-JP" altLang="en-US" sz="1800" dirty="0" smtClean="0"/>
              <a:t>聰</a:t>
            </a:r>
            <a:r>
              <a:rPr kumimoji="1" lang="en-US" altLang="ja-JP" sz="1800" dirty="0"/>
              <a:t>(</a:t>
            </a:r>
            <a:r>
              <a:rPr kumimoji="1" lang="en-US" altLang="ja-JP" sz="1800" dirty="0" smtClean="0"/>
              <a:t>1999) 『</a:t>
            </a:r>
            <a:r>
              <a:rPr kumimoji="1" lang="ja-JP" altLang="en-US" sz="1800" dirty="0"/>
              <a:t>新しい消費者行動</a:t>
            </a:r>
            <a:r>
              <a:rPr kumimoji="1" lang="en-US" altLang="ja-JP" sz="1800" dirty="0"/>
              <a:t>』</a:t>
            </a:r>
            <a:r>
              <a:rPr kumimoji="1" lang="ja-JP" altLang="en-US" sz="1800" dirty="0"/>
              <a:t>千倉書房</a:t>
            </a:r>
            <a:r>
              <a:rPr kumimoji="1" lang="en-US" altLang="ja-JP" sz="1800" dirty="0"/>
              <a:t>.p114</a:t>
            </a:r>
            <a:r>
              <a:rPr kumimoji="1" lang="en-US" altLang="ja-JP" sz="1800" dirty="0" smtClean="0"/>
              <a:t>.</a:t>
            </a:r>
          </a:p>
          <a:p>
            <a:pPr marL="0" indent="0">
              <a:buNone/>
            </a:pPr>
            <a:endParaRPr kumimoji="1" lang="en-US" altLang="ja-JP" sz="1800" dirty="0"/>
          </a:p>
          <a:p>
            <a:pPr marL="0" indent="0">
              <a:buNone/>
            </a:pPr>
            <a:r>
              <a:rPr lang="ja-JP" altLang="en-US" sz="1800" dirty="0" smtClean="0"/>
              <a:t>西本章宏</a:t>
            </a:r>
            <a:r>
              <a:rPr lang="en-US" altLang="ja-JP" sz="1800" dirty="0"/>
              <a:t>(2011)</a:t>
            </a:r>
            <a:r>
              <a:rPr kumimoji="1" lang="ja-JP" altLang="en-US" sz="1800" dirty="0" smtClean="0"/>
              <a:t>「</a:t>
            </a:r>
            <a:r>
              <a:rPr lang="ja-JP" altLang="en-US" sz="1800" dirty="0"/>
              <a:t>季刊</a:t>
            </a:r>
            <a:r>
              <a:rPr lang="ja-JP" altLang="en-US" sz="1800" dirty="0" smtClean="0"/>
              <a:t>マーケティングジャーナル</a:t>
            </a:r>
            <a:r>
              <a:rPr lang="en-US" altLang="ja-JP" sz="1800" dirty="0" smtClean="0"/>
              <a:t>31</a:t>
            </a:r>
            <a:r>
              <a:rPr lang="en-US" altLang="ja-JP" sz="1800" dirty="0"/>
              <a:t>(1</a:t>
            </a:r>
            <a:r>
              <a:rPr lang="en-US" altLang="ja-JP" sz="1800" dirty="0" smtClean="0"/>
              <a:t>)</a:t>
            </a:r>
            <a:r>
              <a:rPr lang="ja-JP" altLang="en-US" sz="1800" dirty="0" smtClean="0"/>
              <a:t>」</a:t>
            </a:r>
            <a:r>
              <a:rPr lang="en-US" altLang="ja-JP" sz="1800" dirty="0" smtClean="0"/>
              <a:t> </a:t>
            </a:r>
            <a:r>
              <a:rPr lang="en-US" altLang="ja-JP" sz="1800" dirty="0"/>
              <a:t>141-</a:t>
            </a:r>
            <a:r>
              <a:rPr lang="en-US" altLang="ja-JP" sz="1800" dirty="0" smtClean="0"/>
              <a:t>151</a:t>
            </a:r>
            <a:endParaRPr kumimoji="1" lang="en-US" altLang="ja-JP" sz="1800" dirty="0"/>
          </a:p>
        </p:txBody>
      </p:sp>
      <p:sp>
        <p:nvSpPr>
          <p:cNvPr id="5" name="テキスト ボックス 4"/>
          <p:cNvSpPr txBox="1"/>
          <p:nvPr/>
        </p:nvSpPr>
        <p:spPr>
          <a:xfrm>
            <a:off x="8425723" y="6335228"/>
            <a:ext cx="800219" cy="461665"/>
          </a:xfrm>
          <a:prstGeom prst="rect">
            <a:avLst/>
          </a:prstGeom>
          <a:noFill/>
        </p:spPr>
        <p:txBody>
          <a:bodyPr wrap="none" rtlCol="0">
            <a:spAutoFit/>
          </a:bodyPr>
          <a:lstStyle/>
          <a:p>
            <a:r>
              <a:rPr kumimoji="1" lang="ja-JP" altLang="en-US" sz="2400" b="1" dirty="0" smtClean="0"/>
              <a:t>２６</a:t>
            </a:r>
            <a:endParaRPr kumimoji="1" lang="ja-JP" altLang="en-US" sz="2400" b="1" dirty="0"/>
          </a:p>
        </p:txBody>
      </p:sp>
    </p:spTree>
    <p:extLst>
      <p:ext uri="{BB962C8B-B14F-4D97-AF65-F5344CB8AC3E}">
        <p14:creationId xmlns:p14="http://schemas.microsoft.com/office/powerpoint/2010/main" xmlns="" val="42234752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Screen shot 2013-09-08 at 11.42.59.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416697"/>
            <a:ext cx="9144000" cy="6276814"/>
          </a:xfrm>
          <a:prstGeom prst="rect">
            <a:avLst/>
          </a:prstGeom>
        </p:spPr>
      </p:pic>
      <p:sp>
        <p:nvSpPr>
          <p:cNvPr id="3" name="テキスト ボックス 2"/>
          <p:cNvSpPr txBox="1"/>
          <p:nvPr/>
        </p:nvSpPr>
        <p:spPr>
          <a:xfrm>
            <a:off x="8530955" y="6231846"/>
            <a:ext cx="492443" cy="461665"/>
          </a:xfrm>
          <a:prstGeom prst="rect">
            <a:avLst/>
          </a:prstGeom>
          <a:solidFill>
            <a:schemeClr val="bg1"/>
          </a:solidFill>
        </p:spPr>
        <p:txBody>
          <a:bodyPr wrap="none" rtlCol="0">
            <a:spAutoFit/>
          </a:bodyPr>
          <a:lstStyle/>
          <a:p>
            <a:r>
              <a:rPr kumimoji="1" lang="ja-JP" altLang="en-US" sz="2400" b="1" dirty="0" smtClean="0"/>
              <a:t>２</a:t>
            </a:r>
            <a:endParaRPr kumimoji="1" lang="en-US" altLang="ja-JP" sz="2400" b="1" dirty="0" smtClean="0"/>
          </a:p>
        </p:txBody>
      </p:sp>
    </p:spTree>
    <p:extLst>
      <p:ext uri="{BB962C8B-B14F-4D97-AF65-F5344CB8AC3E}">
        <p14:creationId xmlns:p14="http://schemas.microsoft.com/office/powerpoint/2010/main" xmlns="" val="37325401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252350" y="225353"/>
            <a:ext cx="5770245" cy="954745"/>
          </a:xfrm>
          <a:prstGeom prst="rect">
            <a:avLst/>
          </a:prstGeom>
        </p:spPr>
        <p:txBody>
          <a:bodyPr lIns="91425" tIns="91425" rIns="91425" bIns="91425" anchor="b" anchorCtr="0">
            <a:noAutofit/>
          </a:bodyPr>
          <a:lstStyle/>
          <a:p>
            <a:pPr lvl="0" rtl="0">
              <a:buNone/>
            </a:pPr>
            <a:r>
              <a:rPr lang="ja-JP" altLang="en-US" sz="3200" dirty="0" smtClean="0"/>
              <a:t>食品業界の</a:t>
            </a:r>
            <a:r>
              <a:rPr lang="ja" sz="3200" dirty="0" smtClean="0"/>
              <a:t>現状</a:t>
            </a:r>
            <a:r>
              <a:rPr lang="ja" sz="3200" dirty="0"/>
              <a:t>分析</a:t>
            </a:r>
          </a:p>
        </p:txBody>
      </p:sp>
      <p:graphicFrame>
        <p:nvGraphicFramePr>
          <p:cNvPr id="4" name="グラフ 3"/>
          <p:cNvGraphicFramePr>
            <a:graphicFrameLocks/>
          </p:cNvGraphicFramePr>
          <p:nvPr>
            <p:extLst>
              <p:ext uri="{D42A27DB-BD31-4B8C-83A1-F6EECF244321}">
                <p14:modId xmlns:p14="http://schemas.microsoft.com/office/powerpoint/2010/main" xmlns="" val="2579870437"/>
              </p:ext>
            </p:extLst>
          </p:nvPr>
        </p:nvGraphicFramePr>
        <p:xfrm>
          <a:off x="252350" y="1323507"/>
          <a:ext cx="8607050" cy="4451350"/>
        </p:xfrm>
        <a:graphic>
          <a:graphicData uri="http://schemas.openxmlformats.org/drawingml/2006/chart">
            <c:chart xmlns:c="http://schemas.openxmlformats.org/drawingml/2006/chart" xmlns:r="http://schemas.openxmlformats.org/officeDocument/2006/relationships" r:id="rId3"/>
          </a:graphicData>
        </a:graphic>
      </p:graphicFrame>
      <p:sp>
        <p:nvSpPr>
          <p:cNvPr id="2" name="テキスト ボックス 1"/>
          <p:cNvSpPr txBox="1"/>
          <p:nvPr/>
        </p:nvSpPr>
        <p:spPr>
          <a:xfrm>
            <a:off x="7248600" y="1703851"/>
            <a:ext cx="666004" cy="307777"/>
          </a:xfrm>
          <a:prstGeom prst="rect">
            <a:avLst/>
          </a:prstGeom>
          <a:noFill/>
        </p:spPr>
        <p:txBody>
          <a:bodyPr wrap="square" rtlCol="0">
            <a:spAutoFit/>
          </a:bodyPr>
          <a:lstStyle/>
          <a:p>
            <a:r>
              <a:rPr kumimoji="1" lang="ja-JP" altLang="en-US" dirty="0" smtClean="0"/>
              <a:t>％</a:t>
            </a:r>
            <a:endParaRPr kumimoji="1" lang="ja-JP" altLang="en-US" dirty="0"/>
          </a:p>
        </p:txBody>
      </p:sp>
      <p:sp>
        <p:nvSpPr>
          <p:cNvPr id="3" name="テキスト ボックス 2"/>
          <p:cNvSpPr txBox="1"/>
          <p:nvPr/>
        </p:nvSpPr>
        <p:spPr>
          <a:xfrm>
            <a:off x="681492" y="5815832"/>
            <a:ext cx="4987286" cy="584776"/>
          </a:xfrm>
          <a:prstGeom prst="rect">
            <a:avLst/>
          </a:prstGeom>
          <a:noFill/>
        </p:spPr>
        <p:txBody>
          <a:bodyPr wrap="square" rtlCol="0">
            <a:spAutoFit/>
          </a:bodyPr>
          <a:lstStyle/>
          <a:p>
            <a:r>
              <a:rPr kumimoji="1" lang="ja-JP" altLang="en-US" sz="3200" dirty="0" smtClean="0">
                <a:solidFill>
                  <a:srgbClr val="FF0000"/>
                </a:solidFill>
                <a:latin typeface="+mj-ea"/>
                <a:ea typeface="+mj-ea"/>
              </a:rPr>
              <a:t>食品市場は飽和状態。。。</a:t>
            </a:r>
            <a:endParaRPr kumimoji="1" lang="ja-JP" altLang="en-US" sz="3200" dirty="0">
              <a:solidFill>
                <a:srgbClr val="FF0000"/>
              </a:solidFill>
              <a:latin typeface="+mj-ea"/>
              <a:ea typeface="+mj-ea"/>
            </a:endParaRPr>
          </a:p>
        </p:txBody>
      </p:sp>
      <p:sp>
        <p:nvSpPr>
          <p:cNvPr id="5" name="テキスト ボックス 4"/>
          <p:cNvSpPr txBox="1"/>
          <p:nvPr/>
        </p:nvSpPr>
        <p:spPr>
          <a:xfrm>
            <a:off x="6282947" y="5774857"/>
            <a:ext cx="2576453" cy="307777"/>
          </a:xfrm>
          <a:prstGeom prst="rect">
            <a:avLst/>
          </a:prstGeom>
          <a:noFill/>
        </p:spPr>
        <p:txBody>
          <a:bodyPr wrap="square" rtlCol="0">
            <a:spAutoFit/>
          </a:bodyPr>
          <a:lstStyle/>
          <a:p>
            <a:r>
              <a:rPr lang="ja-JP" altLang="en-US" dirty="0"/>
              <a:t>資料</a:t>
            </a:r>
            <a:r>
              <a:rPr lang="en-US" altLang="ja-JP" dirty="0"/>
              <a:t>:</a:t>
            </a:r>
            <a:r>
              <a:rPr lang="ja-JP" altLang="en-US" dirty="0"/>
              <a:t>財務省「法人企業統計」</a:t>
            </a:r>
            <a:endParaRPr kumimoji="1" lang="ja-JP" altLang="en-US" dirty="0"/>
          </a:p>
        </p:txBody>
      </p:sp>
      <p:sp>
        <p:nvSpPr>
          <p:cNvPr id="8" name="テキスト ボックス 7"/>
          <p:cNvSpPr txBox="1"/>
          <p:nvPr/>
        </p:nvSpPr>
        <p:spPr>
          <a:xfrm>
            <a:off x="8441211" y="6335228"/>
            <a:ext cx="492443" cy="461665"/>
          </a:xfrm>
          <a:prstGeom prst="rect">
            <a:avLst/>
          </a:prstGeom>
          <a:noFill/>
        </p:spPr>
        <p:txBody>
          <a:bodyPr wrap="none" rtlCol="0">
            <a:spAutoFit/>
          </a:bodyPr>
          <a:lstStyle/>
          <a:p>
            <a:r>
              <a:rPr kumimoji="1" lang="ja-JP" altLang="en-US" sz="2400" b="1" dirty="0" smtClean="0"/>
              <a:t>３</a:t>
            </a:r>
            <a:endParaRPr kumimoji="1" lang="ja-JP" altLang="en-US" sz="2400" b="1" dirty="0"/>
          </a:p>
        </p:txBody>
      </p:sp>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1246789" y="469065"/>
            <a:ext cx="6369866" cy="799978"/>
          </a:xfrm>
          <a:prstGeom prst="rect">
            <a:avLst/>
          </a:prstGeom>
        </p:spPr>
        <p:txBody>
          <a:bodyPr lIns="91425" tIns="91425" rIns="91425" bIns="91425" anchor="b" anchorCtr="0">
            <a:noAutofit/>
          </a:bodyPr>
          <a:lstStyle/>
          <a:p>
            <a:pPr>
              <a:buNone/>
            </a:pPr>
            <a:r>
              <a:rPr lang="ja-JP" altLang="en-US" dirty="0" smtClean="0"/>
              <a:t>食品業界の現状分析</a:t>
            </a:r>
            <a:endParaRPr lang="ja" dirty="0"/>
          </a:p>
        </p:txBody>
      </p:sp>
      <p:sp>
        <p:nvSpPr>
          <p:cNvPr id="42" name="Shape 42"/>
          <p:cNvSpPr txBox="1">
            <a:spLocks noGrp="1"/>
          </p:cNvSpPr>
          <p:nvPr>
            <p:ph type="body" idx="1"/>
          </p:nvPr>
        </p:nvSpPr>
        <p:spPr>
          <a:xfrm>
            <a:off x="457200" y="1600200"/>
            <a:ext cx="8229600" cy="4967700"/>
          </a:xfrm>
          <a:prstGeom prst="rect">
            <a:avLst/>
          </a:prstGeom>
        </p:spPr>
        <p:txBody>
          <a:bodyPr lIns="91425" tIns="91425" rIns="91425" bIns="91425" anchor="t" anchorCtr="0">
            <a:noAutofit/>
          </a:bodyPr>
          <a:lstStyle/>
          <a:p>
            <a:r>
              <a:rPr lang="ja-JP" altLang="en-US" sz="2400" dirty="0" smtClean="0"/>
              <a:t>激しい商品サイクル</a:t>
            </a:r>
            <a:endParaRPr lang="en-US" altLang="ja-JP" sz="2400" dirty="0" smtClean="0"/>
          </a:p>
          <a:p>
            <a:pPr marL="0" indent="0">
              <a:buNone/>
            </a:pPr>
            <a:r>
              <a:rPr lang="en-US" altLang="ja-JP" sz="2400" dirty="0" smtClean="0"/>
              <a:t>→</a:t>
            </a:r>
            <a:r>
              <a:rPr lang="ja-JP" altLang="en-US" sz="2400" dirty="0" smtClean="0"/>
              <a:t>一週間毎に、コンビニに</a:t>
            </a:r>
            <a:r>
              <a:rPr lang="ja-JP" altLang="en-US" sz="2400" dirty="0"/>
              <a:t>新商品として店頭に並ぶのは大体５０種類から１５０</a:t>
            </a:r>
            <a:r>
              <a:rPr lang="ja-JP" altLang="en-US" sz="2400" dirty="0" smtClean="0"/>
              <a:t>種類。</a:t>
            </a:r>
            <a:endParaRPr lang="en-US" altLang="ja-JP" sz="2400" dirty="0" smtClean="0"/>
          </a:p>
          <a:p>
            <a:endParaRPr lang="en-US" altLang="ja" sz="2400" dirty="0" smtClean="0"/>
          </a:p>
          <a:p>
            <a:pPr marL="0" indent="0">
              <a:buNone/>
            </a:pPr>
            <a:r>
              <a:rPr lang="ja-JP" altLang="en-US" sz="2400" dirty="0"/>
              <a:t>飲食品 業界では</a:t>
            </a:r>
            <a:r>
              <a:rPr lang="en-US" altLang="ja-JP" sz="2400" dirty="0"/>
              <a:t>,1</a:t>
            </a:r>
            <a:r>
              <a:rPr lang="ja-JP" altLang="en-US" sz="2400" dirty="0"/>
              <a:t>年間に千個の新商品が投入されながら</a:t>
            </a:r>
            <a:r>
              <a:rPr lang="en-US" altLang="ja-JP" sz="2400" dirty="0"/>
              <a:t>,</a:t>
            </a:r>
            <a:r>
              <a:rPr lang="ja-JP" altLang="en-US" sz="2400" dirty="0"/>
              <a:t>市場に残るのは</a:t>
            </a:r>
            <a:r>
              <a:rPr lang="en-US" altLang="ja-JP" sz="2400" dirty="0"/>
              <a:t>3</a:t>
            </a:r>
            <a:r>
              <a:rPr lang="ja-JP" altLang="en-US" sz="2400" dirty="0"/>
              <a:t>個 程度という</a:t>
            </a:r>
            <a:r>
              <a:rPr lang="en-US" altLang="ja-JP" sz="2400" dirty="0"/>
              <a:t>,</a:t>
            </a:r>
            <a:r>
              <a:rPr lang="ja-JP" altLang="en-US" sz="2400" dirty="0"/>
              <a:t>市場残存確率</a:t>
            </a:r>
            <a:r>
              <a:rPr lang="en-US" altLang="ja-JP" sz="2400" dirty="0"/>
              <a:t>0.03</a:t>
            </a:r>
            <a:r>
              <a:rPr lang="ja-JP" altLang="en-US" sz="2400" dirty="0"/>
              <a:t>という異常な低さが定説として存在して いる。（丸山　</a:t>
            </a:r>
            <a:r>
              <a:rPr lang="en-US" altLang="ja-JP" sz="2400" dirty="0"/>
              <a:t>2005</a:t>
            </a:r>
            <a:r>
              <a:rPr lang="ja-JP" altLang="en-US" sz="2400" dirty="0"/>
              <a:t>）</a:t>
            </a:r>
            <a:endParaRPr kumimoji="1" lang="ja-JP" altLang="en-US" sz="2400" dirty="0"/>
          </a:p>
          <a:p>
            <a:pPr marL="0" indent="0">
              <a:buNone/>
            </a:pPr>
            <a:endParaRPr lang="en-US" altLang="ja-JP" sz="2400" dirty="0"/>
          </a:p>
          <a:p>
            <a:pPr marL="0" indent="0">
              <a:buNone/>
            </a:pPr>
            <a:endParaRPr lang="ja" sz="24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73237" y="4832794"/>
            <a:ext cx="2313563" cy="17351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テキスト ボックス 4"/>
          <p:cNvSpPr txBox="1"/>
          <p:nvPr/>
        </p:nvSpPr>
        <p:spPr>
          <a:xfrm>
            <a:off x="8425723" y="6335228"/>
            <a:ext cx="492443" cy="461665"/>
          </a:xfrm>
          <a:prstGeom prst="rect">
            <a:avLst/>
          </a:prstGeom>
          <a:noFill/>
        </p:spPr>
        <p:txBody>
          <a:bodyPr wrap="none" rtlCol="0">
            <a:spAutoFit/>
          </a:bodyPr>
          <a:lstStyle/>
          <a:p>
            <a:r>
              <a:rPr kumimoji="1" lang="ja-JP" altLang="en-US" sz="2400" b="1" dirty="0" smtClean="0"/>
              <a:t>４</a:t>
            </a:r>
            <a:endParaRPr kumimoji="1" lang="ja-JP" altLang="en-US" sz="2400" b="1" dirty="0"/>
          </a:p>
        </p:txBody>
      </p:sp>
    </p:spTree>
    <p:extLst>
      <p:ext uri="{BB962C8B-B14F-4D97-AF65-F5344CB8AC3E}">
        <p14:creationId xmlns:p14="http://schemas.microsoft.com/office/powerpoint/2010/main" xmlns="" val="3532873443"/>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457200" y="274637"/>
            <a:ext cx="8229600" cy="1143000"/>
          </a:xfrm>
          <a:prstGeom prst="rect">
            <a:avLst/>
          </a:prstGeom>
        </p:spPr>
        <p:txBody>
          <a:bodyPr lIns="91425" tIns="91425" rIns="91425" bIns="91425" anchor="b" anchorCtr="0">
            <a:noAutofit/>
          </a:bodyPr>
          <a:lstStyle/>
          <a:p>
            <a:pPr lvl="0" rtl="0">
              <a:buNone/>
            </a:pPr>
            <a:r>
              <a:rPr lang="ja" dirty="0" smtClean="0"/>
              <a:t>消費者の</a:t>
            </a:r>
            <a:r>
              <a:rPr lang="ja" dirty="0"/>
              <a:t>現状</a:t>
            </a:r>
          </a:p>
        </p:txBody>
      </p:sp>
      <p:graphicFrame>
        <p:nvGraphicFramePr>
          <p:cNvPr id="4" name="グラフ 3"/>
          <p:cNvGraphicFramePr>
            <a:graphicFrameLocks/>
          </p:cNvGraphicFramePr>
          <p:nvPr>
            <p:extLst>
              <p:ext uri="{D42A27DB-BD31-4B8C-83A1-F6EECF244321}">
                <p14:modId xmlns:p14="http://schemas.microsoft.com/office/powerpoint/2010/main" xmlns="" val="3180703858"/>
              </p:ext>
            </p:extLst>
          </p:nvPr>
        </p:nvGraphicFramePr>
        <p:xfrm>
          <a:off x="457200" y="1404214"/>
          <a:ext cx="7404272" cy="4380491"/>
        </p:xfrm>
        <a:graphic>
          <a:graphicData uri="http://schemas.openxmlformats.org/drawingml/2006/chart">
            <c:chart xmlns:c="http://schemas.openxmlformats.org/drawingml/2006/chart" xmlns:r="http://schemas.openxmlformats.org/officeDocument/2006/relationships" r:id="rId3"/>
          </a:graphicData>
        </a:graphic>
      </p:graphicFrame>
      <p:sp>
        <p:nvSpPr>
          <p:cNvPr id="2" name="テキスト ボックス 1"/>
          <p:cNvSpPr txBox="1"/>
          <p:nvPr/>
        </p:nvSpPr>
        <p:spPr>
          <a:xfrm>
            <a:off x="6174656" y="5342108"/>
            <a:ext cx="2767767" cy="523220"/>
          </a:xfrm>
          <a:prstGeom prst="rect">
            <a:avLst/>
          </a:prstGeom>
          <a:noFill/>
        </p:spPr>
        <p:txBody>
          <a:bodyPr wrap="square" rtlCol="0">
            <a:spAutoFit/>
          </a:bodyPr>
          <a:lstStyle/>
          <a:p>
            <a:r>
              <a:rPr lang="ja-JP" altLang="en-US" dirty="0"/>
              <a:t>「</a:t>
            </a:r>
            <a:r>
              <a:rPr lang="en-US" altLang="ja-JP" dirty="0"/>
              <a:t>DNP </a:t>
            </a:r>
            <a:r>
              <a:rPr lang="ja-JP" altLang="en-US" dirty="0"/>
              <a:t>メディアバリュー研究 </a:t>
            </a:r>
            <a:r>
              <a:rPr lang="en-US" altLang="ja-JP" dirty="0"/>
              <a:t>2010</a:t>
            </a:r>
            <a:r>
              <a:rPr lang="ja-JP" altLang="en-US" dirty="0"/>
              <a:t>」</a:t>
            </a:r>
            <a:endParaRPr kumimoji="1" lang="ja-JP" altLang="en-US" dirty="0"/>
          </a:p>
        </p:txBody>
      </p:sp>
      <p:sp>
        <p:nvSpPr>
          <p:cNvPr id="3" name="テキスト ボックス 2"/>
          <p:cNvSpPr txBox="1"/>
          <p:nvPr/>
        </p:nvSpPr>
        <p:spPr>
          <a:xfrm>
            <a:off x="826462" y="5956988"/>
            <a:ext cx="5348194" cy="584776"/>
          </a:xfrm>
          <a:prstGeom prst="rect">
            <a:avLst/>
          </a:prstGeom>
          <a:noFill/>
        </p:spPr>
        <p:txBody>
          <a:bodyPr wrap="square" rtlCol="0">
            <a:spAutoFit/>
          </a:bodyPr>
          <a:lstStyle/>
          <a:p>
            <a:r>
              <a:rPr kumimoji="1" lang="ja-JP" altLang="en-US" sz="3200" dirty="0" smtClean="0">
                <a:solidFill>
                  <a:srgbClr val="FF0000"/>
                </a:solidFill>
                <a:latin typeface="+mj-ea"/>
                <a:ea typeface="+mj-ea"/>
              </a:rPr>
              <a:t>使用経験を重視する</a:t>
            </a:r>
            <a:endParaRPr kumimoji="1" lang="ja-JP" altLang="en-US" sz="3200" dirty="0">
              <a:solidFill>
                <a:srgbClr val="FF0000"/>
              </a:solidFill>
              <a:latin typeface="+mj-ea"/>
              <a:ea typeface="+mj-ea"/>
            </a:endParaRPr>
          </a:p>
        </p:txBody>
      </p:sp>
      <p:sp>
        <p:nvSpPr>
          <p:cNvPr id="6" name="テキスト ボックス 5"/>
          <p:cNvSpPr txBox="1"/>
          <p:nvPr/>
        </p:nvSpPr>
        <p:spPr>
          <a:xfrm>
            <a:off x="8425723" y="6335228"/>
            <a:ext cx="492443" cy="461665"/>
          </a:xfrm>
          <a:prstGeom prst="rect">
            <a:avLst/>
          </a:prstGeom>
          <a:noFill/>
        </p:spPr>
        <p:txBody>
          <a:bodyPr wrap="none" rtlCol="0">
            <a:spAutoFit/>
          </a:bodyPr>
          <a:lstStyle/>
          <a:p>
            <a:r>
              <a:rPr kumimoji="1" lang="ja-JP" altLang="en-US" sz="2400" b="1" dirty="0" smtClean="0"/>
              <a:t>５</a:t>
            </a:r>
            <a:endParaRPr kumimoji="1" lang="ja-JP" altLang="en-US" sz="2400" b="1" dirty="0"/>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グラフ 4"/>
          <p:cNvGraphicFramePr>
            <a:graphicFrameLocks/>
          </p:cNvGraphicFramePr>
          <p:nvPr>
            <p:extLst>
              <p:ext uri="{D42A27DB-BD31-4B8C-83A1-F6EECF244321}">
                <p14:modId xmlns:p14="http://schemas.microsoft.com/office/powerpoint/2010/main" xmlns="" val="253359100"/>
              </p:ext>
            </p:extLst>
          </p:nvPr>
        </p:nvGraphicFramePr>
        <p:xfrm>
          <a:off x="256294" y="3364070"/>
          <a:ext cx="4198540" cy="326523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グラフ 5"/>
          <p:cNvGraphicFramePr>
            <a:graphicFrameLocks/>
          </p:cNvGraphicFramePr>
          <p:nvPr>
            <p:extLst>
              <p:ext uri="{D42A27DB-BD31-4B8C-83A1-F6EECF244321}">
                <p14:modId xmlns:p14="http://schemas.microsoft.com/office/powerpoint/2010/main" xmlns="" val="885943151"/>
              </p:ext>
            </p:extLst>
          </p:nvPr>
        </p:nvGraphicFramePr>
        <p:xfrm>
          <a:off x="4454834" y="3109859"/>
          <a:ext cx="4404565" cy="3547415"/>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p:cNvSpPr txBox="1"/>
          <p:nvPr/>
        </p:nvSpPr>
        <p:spPr>
          <a:xfrm>
            <a:off x="191830" y="759783"/>
            <a:ext cx="7014519" cy="1384995"/>
          </a:xfrm>
          <a:prstGeom prst="rect">
            <a:avLst/>
          </a:prstGeom>
          <a:noFill/>
        </p:spPr>
        <p:txBody>
          <a:bodyPr wrap="square" rtlCol="0">
            <a:spAutoFit/>
          </a:bodyPr>
          <a:lstStyle/>
          <a:p>
            <a:r>
              <a:rPr kumimoji="1" lang="ja-JP" altLang="en-US" sz="2800" dirty="0"/>
              <a:t>既存商品に目を向け、その改良に</a:t>
            </a:r>
            <a:r>
              <a:rPr kumimoji="1" lang="ja-JP" altLang="en-US" sz="2800" dirty="0" smtClean="0"/>
              <a:t>取り組む</a:t>
            </a:r>
            <a:endParaRPr kumimoji="1" lang="en-US" altLang="ja-JP" sz="2800" dirty="0" smtClean="0"/>
          </a:p>
          <a:p>
            <a:r>
              <a:rPr kumimoji="1" lang="ja-JP" altLang="en-US" sz="2800" dirty="0" smtClean="0"/>
              <a:t>こと</a:t>
            </a:r>
            <a:r>
              <a:rPr kumimoji="1" lang="ja-JP" altLang="en-US" sz="2800" dirty="0"/>
              <a:t>も企業に利点があり、市場動向にもマッチして</a:t>
            </a:r>
            <a:r>
              <a:rPr kumimoji="1" lang="ja-JP" altLang="en-US" sz="2800" dirty="0" smtClean="0"/>
              <a:t>いる。</a:t>
            </a:r>
            <a:endParaRPr kumimoji="1" lang="ja-JP" altLang="en-US" sz="2800"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flipH="1">
            <a:off x="7366792" y="759783"/>
            <a:ext cx="1492607" cy="21942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角丸四角形吹き出し 7"/>
          <p:cNvSpPr/>
          <p:nvPr/>
        </p:nvSpPr>
        <p:spPr>
          <a:xfrm>
            <a:off x="191830" y="723936"/>
            <a:ext cx="7102136" cy="1576532"/>
          </a:xfrm>
          <a:prstGeom prst="wedgeRoundRectCallout">
            <a:avLst>
              <a:gd name="adj1" fmla="val 50667"/>
              <a:gd name="adj2" fmla="val 72635"/>
              <a:gd name="adj3" fmla="val 16667"/>
            </a:avLst>
          </a:prstGeom>
          <a:noFill/>
          <a:ln>
            <a:solidFill>
              <a:srgbClr val="FEA2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p:cNvSpPr txBox="1"/>
          <p:nvPr/>
        </p:nvSpPr>
        <p:spPr>
          <a:xfrm>
            <a:off x="8425723" y="6335228"/>
            <a:ext cx="492443" cy="461665"/>
          </a:xfrm>
          <a:prstGeom prst="rect">
            <a:avLst/>
          </a:prstGeom>
          <a:noFill/>
        </p:spPr>
        <p:txBody>
          <a:bodyPr wrap="none" rtlCol="0">
            <a:spAutoFit/>
          </a:bodyPr>
          <a:lstStyle/>
          <a:p>
            <a:r>
              <a:rPr kumimoji="1" lang="ja-JP" altLang="en-US" sz="2400" b="1" dirty="0" smtClean="0"/>
              <a:t>６</a:t>
            </a:r>
            <a:endParaRPr kumimoji="1" lang="ja-JP" altLang="en-US" sz="2400" b="1" dirty="0"/>
          </a:p>
        </p:txBody>
      </p:sp>
    </p:spTree>
    <p:extLst>
      <p:ext uri="{BB962C8B-B14F-4D97-AF65-F5344CB8AC3E}">
        <p14:creationId xmlns:p14="http://schemas.microsoft.com/office/powerpoint/2010/main" xmlns="" val="36829490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xmlns="" val="4214333480"/>
              </p:ext>
            </p:extLst>
          </p:nvPr>
        </p:nvGraphicFramePr>
        <p:xfrm>
          <a:off x="417251" y="1368307"/>
          <a:ext cx="8273988" cy="5065907"/>
        </p:xfrm>
        <a:graphic>
          <a:graphicData uri="http://schemas.openxmlformats.org/drawingml/2006/table">
            <a:tbl>
              <a:tblPr firstRow="1" bandRow="1"/>
              <a:tblGrid>
                <a:gridCol w="8273988"/>
              </a:tblGrid>
              <a:tr h="574423">
                <a:tc>
                  <a:txBody>
                    <a:bodyPr/>
                    <a:lstStyle/>
                    <a:p>
                      <a:r>
                        <a:rPr kumimoji="1" lang="ja-JP" altLang="en-US" sz="2800" dirty="0" smtClean="0"/>
                        <a:t>利益増が見込みにくい</a:t>
                      </a:r>
                      <a:endParaRPr kumimoji="1" lang="ja-JP" altLang="en-US" sz="2800" dirty="0"/>
                    </a:p>
                  </a:txBody>
                  <a:tcPr>
                    <a:solidFill>
                      <a:srgbClr val="FFBB57"/>
                    </a:solidFill>
                  </a:tcPr>
                </a:tc>
              </a:tr>
              <a:tr h="1557909">
                <a:tc>
                  <a:txBody>
                    <a:bodyPr/>
                    <a:lstStyle/>
                    <a:p>
                      <a:pPr algn="l">
                        <a:lnSpc>
                          <a:spcPct val="130000"/>
                        </a:lnSpc>
                      </a:pPr>
                      <a:r>
                        <a:rPr kumimoji="1" lang="en-US" altLang="ja-JP" sz="2400" dirty="0" smtClean="0"/>
                        <a:t>•</a:t>
                      </a:r>
                      <a:r>
                        <a:rPr kumimoji="1" lang="ja-JP" altLang="en-US" sz="2400" dirty="0" smtClean="0"/>
                        <a:t>生産ラインの改善　　　　　　　　</a:t>
                      </a:r>
                      <a:endParaRPr kumimoji="1" lang="en-US" altLang="ja-JP" sz="2400" dirty="0" smtClean="0"/>
                    </a:p>
                    <a:p>
                      <a:pPr>
                        <a:lnSpc>
                          <a:spcPct val="130000"/>
                        </a:lnSpc>
                      </a:pPr>
                      <a:r>
                        <a:rPr kumimoji="1" lang="en-US" altLang="ja-JP" sz="2400" dirty="0" smtClean="0"/>
                        <a:t>•</a:t>
                      </a:r>
                      <a:r>
                        <a:rPr kumimoji="1" lang="ja-JP" altLang="en-US" sz="2400" dirty="0" smtClean="0"/>
                        <a:t>似た商品の存在</a:t>
                      </a:r>
                      <a:endParaRPr kumimoji="1" lang="en-US" altLang="ja-JP" sz="2400" dirty="0" smtClean="0"/>
                    </a:p>
                    <a:p>
                      <a:pPr marL="0" marR="0" indent="0" algn="l" defTabSz="914400" rtl="0" eaLnBrk="1" fontAlgn="auto" latinLnBrk="0" hangingPunct="1">
                        <a:lnSpc>
                          <a:spcPct val="130000"/>
                        </a:lnSpc>
                        <a:spcBef>
                          <a:spcPts val="0"/>
                        </a:spcBef>
                        <a:spcAft>
                          <a:spcPts val="0"/>
                        </a:spcAft>
                        <a:buClrTx/>
                        <a:buSzTx/>
                        <a:buFontTx/>
                        <a:buNone/>
                        <a:tabLst/>
                        <a:defRPr/>
                      </a:pPr>
                      <a:r>
                        <a:rPr kumimoji="1" lang="en-US" altLang="ja-JP" sz="2400" dirty="0" smtClean="0"/>
                        <a:t>•</a:t>
                      </a:r>
                      <a:r>
                        <a:rPr kumimoji="1" lang="ja-JP" altLang="en-US" sz="2400" dirty="0" smtClean="0"/>
                        <a:t>競合企業の存在</a:t>
                      </a:r>
                    </a:p>
                  </a:txBody>
                  <a:tcPr/>
                </a:tc>
              </a:tr>
              <a:tr h="574423">
                <a:tc>
                  <a:txBody>
                    <a:bodyPr/>
                    <a:lstStyle/>
                    <a:p>
                      <a:r>
                        <a:rPr kumimoji="1" lang="ja-JP" altLang="en-US" sz="2800" dirty="0" smtClean="0"/>
                        <a:t>消費者から飽きられる（商品改良が必要）</a:t>
                      </a:r>
                      <a:endParaRPr kumimoji="1" lang="ja-JP" altLang="en-US" sz="2800" dirty="0"/>
                    </a:p>
                  </a:txBody>
                  <a:tcPr>
                    <a:solidFill>
                      <a:srgbClr val="FFBB57"/>
                    </a:solidFill>
                  </a:tcPr>
                </a:tc>
              </a:tr>
              <a:tr h="1954899">
                <a:tc>
                  <a:txBody>
                    <a:bodyPr/>
                    <a:lstStyle/>
                    <a:p>
                      <a:pPr algn="l">
                        <a:lnSpc>
                          <a:spcPct val="130000"/>
                        </a:lnSpc>
                      </a:pPr>
                      <a:r>
                        <a:rPr kumimoji="1" lang="en-US" altLang="ja-JP" sz="2400" dirty="0" smtClean="0"/>
                        <a:t>•</a:t>
                      </a:r>
                      <a:r>
                        <a:rPr kumimoji="1" lang="ja-JP" altLang="en-US" sz="2400" dirty="0" smtClean="0"/>
                        <a:t>同じ味</a:t>
                      </a:r>
                      <a:endParaRPr kumimoji="1" lang="en-US" altLang="ja-JP" sz="2400" dirty="0" smtClean="0"/>
                    </a:p>
                    <a:p>
                      <a:pPr>
                        <a:lnSpc>
                          <a:spcPct val="130000"/>
                        </a:lnSpc>
                      </a:pPr>
                      <a:r>
                        <a:rPr kumimoji="1" lang="en-US" altLang="ja-JP" sz="2400" dirty="0" smtClean="0"/>
                        <a:t>•</a:t>
                      </a:r>
                      <a:r>
                        <a:rPr kumimoji="1" lang="ja-JP" altLang="en-US" sz="2400" dirty="0" smtClean="0"/>
                        <a:t>同じパッケージデザイン　　　　　　　　</a:t>
                      </a:r>
                      <a:endParaRPr kumimoji="1" lang="en-US" altLang="ja-JP" sz="2400" dirty="0" smtClean="0"/>
                    </a:p>
                    <a:p>
                      <a:pPr>
                        <a:lnSpc>
                          <a:spcPct val="130000"/>
                        </a:lnSpc>
                      </a:pPr>
                      <a:r>
                        <a:rPr kumimoji="1" lang="en-US" altLang="ja-JP" sz="2400" dirty="0" smtClean="0"/>
                        <a:t>•</a:t>
                      </a:r>
                      <a:r>
                        <a:rPr kumimoji="1" lang="ja-JP" altLang="en-US" sz="2400" dirty="0" smtClean="0"/>
                        <a:t>似た商品の存在</a:t>
                      </a:r>
                      <a:endParaRPr kumimoji="1" lang="en-US" altLang="ja-JP" sz="2400" dirty="0" smtClean="0"/>
                    </a:p>
                    <a:p>
                      <a:pPr marL="0" marR="0" indent="0" algn="l" defTabSz="914400" rtl="0" eaLnBrk="1" fontAlgn="auto" latinLnBrk="0" hangingPunct="1">
                        <a:lnSpc>
                          <a:spcPct val="130000"/>
                        </a:lnSpc>
                        <a:spcBef>
                          <a:spcPts val="0"/>
                        </a:spcBef>
                        <a:spcAft>
                          <a:spcPts val="0"/>
                        </a:spcAft>
                        <a:buClrTx/>
                        <a:buSzTx/>
                        <a:buFontTx/>
                        <a:buNone/>
                        <a:tabLst/>
                        <a:defRPr/>
                      </a:pPr>
                      <a:r>
                        <a:rPr kumimoji="1" lang="en-US" altLang="ja-JP" sz="2400" dirty="0" smtClean="0"/>
                        <a:t>•</a:t>
                      </a:r>
                      <a:r>
                        <a:rPr kumimoji="1" lang="ja-JP" altLang="en-US" sz="2400" dirty="0" smtClean="0"/>
                        <a:t>市場ニーズの変化</a:t>
                      </a:r>
                      <a:endParaRPr kumimoji="1" lang="en-US" altLang="ja-JP" sz="2400" dirty="0" smtClean="0"/>
                    </a:p>
                    <a:p>
                      <a:endParaRPr kumimoji="1" lang="en-US" altLang="ja-JP" sz="2400" baseline="0" dirty="0" smtClean="0"/>
                    </a:p>
                  </a:txBody>
                  <a:tcPr/>
                </a:tc>
              </a:tr>
            </a:tbl>
          </a:graphicData>
        </a:graphic>
      </p:graphicFrame>
      <p:sp>
        <p:nvSpPr>
          <p:cNvPr id="5" name="タイトル 4"/>
          <p:cNvSpPr>
            <a:spLocks noGrp="1"/>
          </p:cNvSpPr>
          <p:nvPr>
            <p:ph type="title"/>
          </p:nvPr>
        </p:nvSpPr>
        <p:spPr>
          <a:xfrm>
            <a:off x="297402" y="550416"/>
            <a:ext cx="6050132" cy="621438"/>
          </a:xfrm>
        </p:spPr>
        <p:txBody>
          <a:bodyPr/>
          <a:lstStyle/>
          <a:p>
            <a:r>
              <a:rPr kumimoji="1" lang="ja-JP" altLang="en-US" dirty="0"/>
              <a:t>既存商品に対する問題意識</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80958" y="77986"/>
            <a:ext cx="847725" cy="15795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912127" y="1183905"/>
            <a:ext cx="3238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136194" y="507404"/>
            <a:ext cx="407987" cy="360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20" name="Picture 8"/>
          <p:cNvPicPr>
            <a:picLocks noChangeAspect="1" noChangeArrowheads="1"/>
          </p:cNvPicPr>
          <p:nvPr/>
        </p:nvPicPr>
        <p:blipFill rotWithShape="1">
          <a:blip r:embed="rId5">
            <a:extLst>
              <a:ext uri="{28A0092B-C50C-407E-A947-70E740481C1C}">
                <a14:useLocalDpi xmlns:a14="http://schemas.microsoft.com/office/drawing/2010/main" xmlns="" val="0"/>
              </a:ext>
            </a:extLst>
          </a:blip>
          <a:srcRect r="93112"/>
          <a:stretch/>
        </p:blipFill>
        <p:spPr bwMode="auto">
          <a:xfrm>
            <a:off x="6369940" y="975400"/>
            <a:ext cx="346653" cy="3929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テキスト ボックス 7"/>
          <p:cNvSpPr txBox="1"/>
          <p:nvPr/>
        </p:nvSpPr>
        <p:spPr>
          <a:xfrm>
            <a:off x="8425723" y="6335228"/>
            <a:ext cx="492443" cy="461665"/>
          </a:xfrm>
          <a:prstGeom prst="rect">
            <a:avLst/>
          </a:prstGeom>
          <a:noFill/>
        </p:spPr>
        <p:txBody>
          <a:bodyPr wrap="none" rtlCol="0">
            <a:spAutoFit/>
          </a:bodyPr>
          <a:lstStyle/>
          <a:p>
            <a:r>
              <a:rPr kumimoji="1" lang="ja-JP" altLang="en-US" sz="2400" b="1" dirty="0" smtClean="0"/>
              <a:t>７</a:t>
            </a:r>
            <a:endParaRPr kumimoji="1" lang="ja-JP" altLang="en-US" sz="2400" b="1" dirty="0"/>
          </a:p>
        </p:txBody>
      </p:sp>
    </p:spTree>
    <p:extLst>
      <p:ext uri="{BB962C8B-B14F-4D97-AF65-F5344CB8AC3E}">
        <p14:creationId xmlns:p14="http://schemas.microsoft.com/office/powerpoint/2010/main" xmlns="" val="17329099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2083" y="232343"/>
            <a:ext cx="7225077" cy="714886"/>
          </a:xfrm>
        </p:spPr>
        <p:txBody>
          <a:bodyPr/>
          <a:lstStyle/>
          <a:p>
            <a:r>
              <a:rPr kumimoji="1" lang="ja-JP" altLang="en-US" dirty="0" smtClean="0"/>
              <a:t>既存商品に対する改善策</a:t>
            </a:r>
            <a:endParaRPr kumimoji="1" lang="ja-JP" altLang="en-US" dirty="0"/>
          </a:p>
        </p:txBody>
      </p:sp>
      <p:graphicFrame>
        <p:nvGraphicFramePr>
          <p:cNvPr id="8" name="表 7"/>
          <p:cNvGraphicFramePr>
            <a:graphicFrameLocks noGrp="1"/>
          </p:cNvGraphicFramePr>
          <p:nvPr>
            <p:extLst>
              <p:ext uri="{D42A27DB-BD31-4B8C-83A1-F6EECF244321}">
                <p14:modId xmlns:p14="http://schemas.microsoft.com/office/powerpoint/2010/main" xmlns="" val="2806917002"/>
              </p:ext>
            </p:extLst>
          </p:nvPr>
        </p:nvGraphicFramePr>
        <p:xfrm>
          <a:off x="139396" y="1054216"/>
          <a:ext cx="8534142" cy="5394145"/>
        </p:xfrm>
        <a:graphic>
          <a:graphicData uri="http://schemas.openxmlformats.org/drawingml/2006/table">
            <a:tbl>
              <a:tblPr firstRow="1" bandRow="1">
                <a:tableStyleId>{0E3FDE45-AF77-4B5C-9715-49D594BDF05E}</a:tableStyleId>
              </a:tblPr>
              <a:tblGrid>
                <a:gridCol w="1250989"/>
                <a:gridCol w="2751818"/>
                <a:gridCol w="4531335"/>
              </a:tblGrid>
              <a:tr h="794242">
                <a:tc>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kumimoji="1" lang="ja-JP" altLang="en-US" sz="3200" dirty="0" smtClean="0"/>
                        <a:t>問題意識</a:t>
                      </a:r>
                      <a:endParaRPr kumimoji="1" lang="ja-JP" altLang="en-US" sz="3200"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89F39"/>
                    </a:solidFill>
                  </a:tcPr>
                </a:tc>
                <a:tc>
                  <a:txBody>
                    <a:bodyPr/>
                    <a:lstStyle/>
                    <a:p>
                      <a:pPr algn="ctr"/>
                      <a:r>
                        <a:rPr kumimoji="1" lang="ja-JP" altLang="en-US" sz="3200" dirty="0" smtClean="0"/>
                        <a:t>改善策</a:t>
                      </a:r>
                      <a:endParaRPr kumimoji="1" lang="ja-JP" altLang="en-US" sz="3200"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89F39"/>
                    </a:solidFill>
                  </a:tcPr>
                </a:tc>
              </a:tr>
              <a:tr h="777988">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2000" dirty="0" smtClean="0"/>
                        <a:t>利益増が</a:t>
                      </a:r>
                      <a:endParaRPr kumimoji="1" lang="en-US" altLang="ja-JP" sz="20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2000" dirty="0" smtClean="0"/>
                        <a:t>見込みにくい</a:t>
                      </a:r>
                    </a:p>
                  </a:txBody>
                  <a:tcPr vert="eaVert"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kumimoji="1" lang="en-US" altLang="ja-JP" sz="1600" dirty="0" smtClean="0"/>
                        <a:t>•</a:t>
                      </a:r>
                      <a:r>
                        <a:rPr kumimoji="1" lang="ja-JP" altLang="en-US" sz="1600" dirty="0" smtClean="0"/>
                        <a:t>生産ラインの改善　　　　　　　</a:t>
                      </a:r>
                      <a:endParaRPr kumimoji="1" lang="en-US" altLang="ja-JP" sz="1600"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新しい設備投資をしない</a:t>
                      </a:r>
                      <a:endParaRPr kumimoji="1" lang="en-US" altLang="ja-JP"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工場を海外に移転</a:t>
                      </a:r>
                      <a:endParaRPr kumimoji="1" lang="en-US" altLang="ja-JP"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原料を安くする</a:t>
                      </a:r>
                      <a:endParaRPr kumimoji="1" lang="en-US" altLang="ja-JP"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新しい機械導入</a:t>
                      </a:r>
                      <a:endParaRPr kumimoji="1" lang="en-US" altLang="ja-JP" sz="1600"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106536">
                <a:tc vMerge="1">
                  <a:txBody>
                    <a:bodyPr/>
                    <a:lstStyle/>
                    <a:p>
                      <a:endParaRPr kumimoji="1" lang="ja-JP"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似た商品の存在</a:t>
                      </a:r>
                      <a:endParaRPr kumimoji="1" lang="en-US" altLang="ja-JP" sz="1600"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キャンペーン</a:t>
                      </a:r>
                      <a:endParaRPr kumimoji="1" lang="en-US" altLang="ja-JP"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割引</a:t>
                      </a:r>
                      <a:endParaRPr kumimoji="1" lang="en-US" altLang="ja-JP"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u="sng" dirty="0" smtClean="0">
                          <a:solidFill>
                            <a:schemeClr val="tx1"/>
                          </a:solidFill>
                        </a:rPr>
                        <a:t>食べ方提案</a:t>
                      </a:r>
                      <a:endParaRPr kumimoji="1" lang="en-US" altLang="ja-JP" sz="1600" u="sng" dirty="0" smtClean="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6601">
                <a:tc vMerge="1">
                  <a:txBody>
                    <a:bodyPr/>
                    <a:lstStyle/>
                    <a:p>
                      <a:endParaRPr kumimoji="1" lang="ja-JP"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競合企業の存在</a:t>
                      </a:r>
                      <a:r>
                        <a:rPr kumimoji="1" lang="ja-JP" altLang="en-US" sz="1600" baseline="0" dirty="0" smtClean="0"/>
                        <a:t>       </a:t>
                      </a:r>
                      <a:endParaRPr kumimoji="1" lang="en-US" altLang="ja-JP" sz="1600" baseline="0"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技術開発（製法）</a:t>
                      </a:r>
                      <a:endParaRPr kumimoji="1" lang="ja-JP" altLang="en-US" sz="1600"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54260">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2000" dirty="0" smtClean="0"/>
                        <a:t>消費者から</a:t>
                      </a:r>
                      <a:endParaRPr kumimoji="1" lang="en-US" altLang="ja-JP" sz="20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2000" dirty="0" smtClean="0"/>
                        <a:t>飽きられる</a:t>
                      </a:r>
                    </a:p>
                    <a:p>
                      <a:pPr algn="ctr"/>
                      <a:r>
                        <a:rPr kumimoji="1" lang="ja-JP" altLang="en-US" sz="2000" dirty="0" smtClean="0"/>
                        <a:t>（商品改良）</a:t>
                      </a:r>
                      <a:endParaRPr kumimoji="1" lang="ja-JP" altLang="en-US" sz="2000" dirty="0"/>
                    </a:p>
                  </a:txBody>
                  <a:tcPr vert="eaVert"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kumimoji="1" lang="en-US" altLang="ja-JP" sz="1600" dirty="0" smtClean="0"/>
                        <a:t>•</a:t>
                      </a:r>
                      <a:r>
                        <a:rPr kumimoji="1" lang="ja-JP" altLang="en-US" sz="1600" dirty="0" smtClean="0"/>
                        <a:t>同じ味　　　　　　　　</a:t>
                      </a:r>
                      <a:endParaRPr kumimoji="1" lang="en-US" altLang="ja-JP" sz="1600"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味を変える　</a:t>
                      </a:r>
                      <a:endParaRPr kumimoji="1" lang="en-US" altLang="ja-JP"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味が分からないお菓子（謎感）</a:t>
                      </a:r>
                      <a:endParaRPr kumimoji="1" lang="en-US" altLang="ja-JP"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u="sng" dirty="0" smtClean="0"/>
                        <a:t>食べ方提案</a:t>
                      </a:r>
                      <a:endParaRPr kumimoji="1" lang="ja-JP" altLang="en-US" sz="1600" u="sng"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32442">
                <a:tc vMerge="1">
                  <a:txBody>
                    <a:bodyPr/>
                    <a:lstStyle/>
                    <a:p>
                      <a:endParaRPr kumimoji="1" lang="ja-JP" altLang="en-US"/>
                    </a:p>
                  </a:txBody>
                  <a:tcPr/>
                </a:tc>
                <a:tc>
                  <a:txBody>
                    <a:bodyPr/>
                    <a:lstStyle/>
                    <a:p>
                      <a:pPr algn="l"/>
                      <a:r>
                        <a:rPr kumimoji="1" lang="en-US" altLang="ja-JP" sz="1600" dirty="0" smtClean="0"/>
                        <a:t>•</a:t>
                      </a:r>
                      <a:r>
                        <a:rPr kumimoji="1" lang="ja-JP" altLang="en-US" sz="1600" dirty="0" smtClean="0"/>
                        <a:t>消費者ニーズの変化</a:t>
                      </a:r>
                      <a:endParaRPr kumimoji="1" lang="en-US" altLang="ja-JP" sz="1600"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マーケットリサーチ</a:t>
                      </a:r>
                      <a:endParaRPr kumimoji="1" lang="en-US" altLang="ja-JP" sz="160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u="sng" dirty="0" smtClean="0"/>
                        <a:t>消費者発案の食べ方提案</a:t>
                      </a:r>
                      <a:endParaRPr kumimoji="1" lang="en-US" altLang="ja-JP" sz="1600" u="sng"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606586">
                <a:tc vMerge="1">
                  <a:txBody>
                    <a:bodyPr/>
                    <a:lstStyle/>
                    <a:p>
                      <a:endParaRPr kumimoji="1" lang="ja-JP" altLang="en-US"/>
                    </a:p>
                  </a:txBody>
                  <a:tcPr/>
                </a:tc>
                <a:tc>
                  <a:txBody>
                    <a:bodyPr/>
                    <a:lstStyle/>
                    <a:p>
                      <a:r>
                        <a:rPr kumimoji="1" lang="en-US" altLang="ja-JP" sz="1600" dirty="0" smtClean="0"/>
                        <a:t>•</a:t>
                      </a:r>
                      <a:r>
                        <a:rPr kumimoji="1" lang="ja-JP" altLang="en-US" sz="1600" dirty="0" smtClean="0"/>
                        <a:t>同じパッケージデザイン</a:t>
                      </a:r>
                      <a:endParaRPr kumimoji="1" lang="ja-JP" altLang="en-US" sz="1600"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t>→</a:t>
                      </a:r>
                      <a:r>
                        <a:rPr kumimoji="1" lang="ja-JP" altLang="en-US" sz="1600" dirty="0" smtClean="0"/>
                        <a:t>デザインを変える</a:t>
                      </a:r>
                      <a:endParaRPr kumimoji="1" lang="ja-JP" altLang="en-US" sz="1600"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テキスト ボックス 4"/>
          <p:cNvSpPr txBox="1"/>
          <p:nvPr/>
        </p:nvSpPr>
        <p:spPr>
          <a:xfrm>
            <a:off x="8425723" y="6335228"/>
            <a:ext cx="492443" cy="461665"/>
          </a:xfrm>
          <a:prstGeom prst="rect">
            <a:avLst/>
          </a:prstGeom>
          <a:noFill/>
        </p:spPr>
        <p:txBody>
          <a:bodyPr wrap="none" rtlCol="0">
            <a:spAutoFit/>
          </a:bodyPr>
          <a:lstStyle/>
          <a:p>
            <a:r>
              <a:rPr kumimoji="1" lang="ja-JP" altLang="en-US" sz="2400" b="1" dirty="0" smtClean="0"/>
              <a:t>８</a:t>
            </a:r>
            <a:endParaRPr kumimoji="1" lang="ja-JP" altLang="en-US" sz="2400" b="1" dirty="0"/>
          </a:p>
        </p:txBody>
      </p:sp>
    </p:spTree>
    <p:extLst>
      <p:ext uri="{BB962C8B-B14F-4D97-AF65-F5344CB8AC3E}">
        <p14:creationId xmlns:p14="http://schemas.microsoft.com/office/powerpoint/2010/main" xmlns="" val="4246217647"/>
      </p:ext>
    </p:extLst>
  </p:cSld>
  <p:clrMapOvr>
    <a:masterClrMapping/>
  </p:clrMapOvr>
  <p:timing>
    <p:tnLst>
      <p:par>
        <p:cTn id="1" dur="indefinite" restart="never" nodeType="tmRoot"/>
      </p:par>
    </p:tnLst>
  </p:timing>
</p:sld>
</file>

<file path=ppt/theme/theme1.xml><?xml version="1.0" encoding="utf-8"?>
<a:theme xmlns:a="http://schemas.openxmlformats.org/drawingml/2006/main">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3323</TotalTime>
  <Words>1127</Words>
  <Application>Microsoft Office PowerPoint</Application>
  <PresentationFormat>画面に合わせる (4:3)</PresentationFormat>
  <Paragraphs>242</Paragraphs>
  <Slides>27</Slides>
  <Notes>13</Notes>
  <HiddenSlides>0</HiddenSlides>
  <MMClips>0</MMClips>
  <ScaleCrop>false</ScaleCrop>
  <HeadingPairs>
    <vt:vector size="4" baseType="variant">
      <vt:variant>
        <vt:lpstr>テーマ</vt:lpstr>
      </vt:variant>
      <vt:variant>
        <vt:i4>1</vt:i4>
      </vt:variant>
      <vt:variant>
        <vt:lpstr>スライド タイトル</vt:lpstr>
      </vt:variant>
      <vt:variant>
        <vt:i4>27</vt:i4>
      </vt:variant>
    </vt:vector>
  </HeadingPairs>
  <TitlesOfParts>
    <vt:vector size="28" baseType="lpstr">
      <vt:lpstr/>
      <vt:lpstr>既存商品に対する新しい食べ方提案が消費者心理に与える影響</vt:lpstr>
      <vt:lpstr>スライド 2</vt:lpstr>
      <vt:lpstr>スライド 3</vt:lpstr>
      <vt:lpstr>食品業界の現状分析</vt:lpstr>
      <vt:lpstr>食品業界の現状分析</vt:lpstr>
      <vt:lpstr>消費者の現状</vt:lpstr>
      <vt:lpstr>スライド 7</vt:lpstr>
      <vt:lpstr>既存商品に対する問題意識</vt:lpstr>
      <vt:lpstr>既存商品に対する改善策</vt:lpstr>
      <vt:lpstr>既存商品の問題に対する改善策</vt:lpstr>
      <vt:lpstr>食べ方提案の定義</vt:lpstr>
      <vt:lpstr>食べ方提案のメリット</vt:lpstr>
      <vt:lpstr>べ方提案の事例～カントリーマアム～</vt:lpstr>
      <vt:lpstr>食べ方提案の事例</vt:lpstr>
      <vt:lpstr>べ方提案の事例～じゃがりこ～</vt:lpstr>
      <vt:lpstr>食べ方提案に関して企業の問題意識</vt:lpstr>
      <vt:lpstr>研究目的</vt:lpstr>
      <vt:lpstr>評価判断ツールとして、消費者 が事前知識として保持している何かしらのスキ ーマを使って行うトップダウン型の情報処理のである「カテゴリーベース処理」「ピースミール処理」を参考とする。</vt:lpstr>
      <vt:lpstr>ピースミール処理がもたらす効果</vt:lpstr>
      <vt:lpstr>例:じゃがりこ</vt:lpstr>
      <vt:lpstr>調査概要（予備調査）</vt:lpstr>
      <vt:lpstr>予備調査ｔ検定結果</vt:lpstr>
      <vt:lpstr>予備調査クロス集計結果</vt:lpstr>
      <vt:lpstr>予備調査分析結果</vt:lpstr>
      <vt:lpstr>仮説１</vt:lpstr>
      <vt:lpstr>仮説２</vt:lpstr>
      <vt:lpstr>参考文献</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既存商品に対する新しい食べ方提案が消費者心理に与える影響</dc:title>
  <cp:lastModifiedBy>Norio</cp:lastModifiedBy>
  <cp:revision>131</cp:revision>
  <dcterms:modified xsi:type="dcterms:W3CDTF">2013-09-09T14:05:59Z</dcterms:modified>
</cp:coreProperties>
</file>